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1"/>
  </p:notesMasterIdLst>
  <p:sldIdLst>
    <p:sldId id="256" r:id="rId2"/>
    <p:sldId id="277" r:id="rId3"/>
    <p:sldId id="257" r:id="rId4"/>
    <p:sldId id="299" r:id="rId5"/>
    <p:sldId id="258" r:id="rId6"/>
    <p:sldId id="298" r:id="rId7"/>
    <p:sldId id="259" r:id="rId8"/>
    <p:sldId id="308" r:id="rId9"/>
    <p:sldId id="309" r:id="rId10"/>
    <p:sldId id="313" r:id="rId11"/>
    <p:sldId id="311" r:id="rId12"/>
    <p:sldId id="312" r:id="rId13"/>
    <p:sldId id="310" r:id="rId14"/>
    <p:sldId id="329" r:id="rId15"/>
    <p:sldId id="263" r:id="rId16"/>
    <p:sldId id="300" r:id="rId17"/>
    <p:sldId id="306" r:id="rId18"/>
    <p:sldId id="305" r:id="rId19"/>
    <p:sldId id="301" r:id="rId20"/>
    <p:sldId id="315" r:id="rId21"/>
    <p:sldId id="303" r:id="rId22"/>
    <p:sldId id="316" r:id="rId23"/>
    <p:sldId id="304" r:id="rId24"/>
    <p:sldId id="302" r:id="rId25"/>
    <p:sldId id="314" r:id="rId26"/>
    <p:sldId id="333" r:id="rId27"/>
    <p:sldId id="297" r:id="rId28"/>
    <p:sldId id="317" r:id="rId29"/>
    <p:sldId id="334" r:id="rId30"/>
    <p:sldId id="332" r:id="rId31"/>
    <p:sldId id="320" r:id="rId32"/>
    <p:sldId id="318" r:id="rId33"/>
    <p:sldId id="321" r:id="rId34"/>
    <p:sldId id="322" r:id="rId35"/>
    <p:sldId id="330" r:id="rId36"/>
    <p:sldId id="327" r:id="rId37"/>
    <p:sldId id="328" r:id="rId38"/>
    <p:sldId id="335" r:id="rId39"/>
    <p:sldId id="331" r:id="rId40"/>
  </p:sldIdLst>
  <p:sldSz cx="9144000" cy="5143500" type="screen16x9"/>
  <p:notesSz cx="6858000" cy="9144000"/>
  <p:embeddedFontLst>
    <p:embeddedFont>
      <p:font typeface="Aboreto" panose="020B0604020202020204" charset="0"/>
      <p:regular r:id="rId42"/>
    </p:embeddedFont>
    <p:embeddedFont>
      <p:font typeface="Anaheim" panose="020B0604020202020204" charset="0"/>
      <p:regular r:id="rId43"/>
      <p:bold r:id="rId44"/>
    </p:embeddedFont>
    <p:embeddedFont>
      <p:font typeface="Arial Black" panose="020B0A04020102020204" pitchFamily="34" charset="0"/>
      <p:bold r:id="rId45"/>
    </p:embeddedFont>
    <p:embeddedFont>
      <p:font typeface="Barlow" panose="00000500000000000000" pitchFamily="2" charset="0"/>
      <p:regular r:id="rId46"/>
      <p:bold r:id="rId47"/>
      <p:italic r:id="rId48"/>
      <p:boldItalic r:id="rId49"/>
    </p:embeddedFont>
    <p:embeddedFont>
      <p:font typeface="Nunito Light" pitchFamily="2" charset="0"/>
      <p:regular r:id="rId50"/>
      <p:italic r:id="rId51"/>
    </p:embeddedFont>
    <p:embeddedFont>
      <p:font typeface="Raleway"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9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4CEA74-5E81-4893-A7FC-668B6D355088}">
  <a:tblStyle styleId="{F74CEA74-5E81-4893-A7FC-668B6D3550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DCC5074-2408-4C8B-AB23-95903A1A964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1" autoAdjust="0"/>
    <p:restoredTop sz="94954" autoAdjust="0"/>
  </p:normalViewPr>
  <p:slideViewPr>
    <p:cSldViewPr>
      <p:cViewPr varScale="1">
        <p:scale>
          <a:sx n="115" d="100"/>
          <a:sy n="115" d="100"/>
        </p:scale>
        <p:origin x="714"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05315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aa237d4343_0_27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aa237d4343_0_27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2464" t="2636" r="2006" b="3219"/>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053000" y="1450711"/>
            <a:ext cx="7038000" cy="1725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5200"/>
              <a:buNone/>
              <a:defRPr sz="7200">
                <a:solidFill>
                  <a:schemeClr val="accent1"/>
                </a:solidFill>
              </a:defRPr>
            </a:lvl1pPr>
            <a:lvl2pPr lvl="1" algn="ctr">
              <a:spcBef>
                <a:spcPts val="0"/>
              </a:spcBef>
              <a:spcAft>
                <a:spcPts val="0"/>
              </a:spcAft>
              <a:buClr>
                <a:schemeClr val="accent1"/>
              </a:buClr>
              <a:buSzPts val="5200"/>
              <a:buNone/>
              <a:defRPr sz="5200">
                <a:solidFill>
                  <a:schemeClr val="accent1"/>
                </a:solidFill>
              </a:defRPr>
            </a:lvl2pPr>
            <a:lvl3pPr lvl="2" algn="ctr">
              <a:spcBef>
                <a:spcPts val="0"/>
              </a:spcBef>
              <a:spcAft>
                <a:spcPts val="0"/>
              </a:spcAft>
              <a:buClr>
                <a:schemeClr val="accent1"/>
              </a:buClr>
              <a:buSzPts val="5200"/>
              <a:buNone/>
              <a:defRPr sz="5200">
                <a:solidFill>
                  <a:schemeClr val="accent1"/>
                </a:solidFill>
              </a:defRPr>
            </a:lvl3pPr>
            <a:lvl4pPr lvl="3" algn="ctr">
              <a:spcBef>
                <a:spcPts val="0"/>
              </a:spcBef>
              <a:spcAft>
                <a:spcPts val="0"/>
              </a:spcAft>
              <a:buClr>
                <a:schemeClr val="accent1"/>
              </a:buClr>
              <a:buSzPts val="5200"/>
              <a:buNone/>
              <a:defRPr sz="5200">
                <a:solidFill>
                  <a:schemeClr val="accent1"/>
                </a:solidFill>
              </a:defRPr>
            </a:lvl4pPr>
            <a:lvl5pPr lvl="4" algn="ctr">
              <a:spcBef>
                <a:spcPts val="0"/>
              </a:spcBef>
              <a:spcAft>
                <a:spcPts val="0"/>
              </a:spcAft>
              <a:buClr>
                <a:schemeClr val="accent1"/>
              </a:buClr>
              <a:buSzPts val="5200"/>
              <a:buNone/>
              <a:defRPr sz="5200">
                <a:solidFill>
                  <a:schemeClr val="accent1"/>
                </a:solidFill>
              </a:defRPr>
            </a:lvl5pPr>
            <a:lvl6pPr lvl="5" algn="ctr">
              <a:spcBef>
                <a:spcPts val="0"/>
              </a:spcBef>
              <a:spcAft>
                <a:spcPts val="0"/>
              </a:spcAft>
              <a:buClr>
                <a:schemeClr val="accent1"/>
              </a:buClr>
              <a:buSzPts val="5200"/>
              <a:buNone/>
              <a:defRPr sz="5200">
                <a:solidFill>
                  <a:schemeClr val="accent1"/>
                </a:solidFill>
              </a:defRPr>
            </a:lvl6pPr>
            <a:lvl7pPr lvl="6" algn="ctr">
              <a:spcBef>
                <a:spcPts val="0"/>
              </a:spcBef>
              <a:spcAft>
                <a:spcPts val="0"/>
              </a:spcAft>
              <a:buClr>
                <a:schemeClr val="accent1"/>
              </a:buClr>
              <a:buSzPts val="5200"/>
              <a:buNone/>
              <a:defRPr sz="5200">
                <a:solidFill>
                  <a:schemeClr val="accent1"/>
                </a:solidFill>
              </a:defRPr>
            </a:lvl7pPr>
            <a:lvl8pPr lvl="7" algn="ctr">
              <a:spcBef>
                <a:spcPts val="0"/>
              </a:spcBef>
              <a:spcAft>
                <a:spcPts val="0"/>
              </a:spcAft>
              <a:buClr>
                <a:schemeClr val="accent1"/>
              </a:buClr>
              <a:buSzPts val="5200"/>
              <a:buNone/>
              <a:defRPr sz="5200">
                <a:solidFill>
                  <a:schemeClr val="accent1"/>
                </a:solidFill>
              </a:defRPr>
            </a:lvl8pPr>
            <a:lvl9pPr lvl="8" algn="ctr">
              <a:spcBef>
                <a:spcPts val="0"/>
              </a:spcBef>
              <a:spcAft>
                <a:spcPts val="0"/>
              </a:spcAft>
              <a:buClr>
                <a:schemeClr val="accent1"/>
              </a:buClr>
              <a:buSzPts val="5200"/>
              <a:buNone/>
              <a:defRPr sz="5200">
                <a:solidFill>
                  <a:schemeClr val="accent1"/>
                </a:solidFill>
              </a:defRPr>
            </a:lvl9pPr>
          </a:lstStyle>
          <a:p>
            <a:endParaRPr/>
          </a:p>
        </p:txBody>
      </p:sp>
      <p:sp>
        <p:nvSpPr>
          <p:cNvPr id="11" name="Google Shape;11;p2"/>
          <p:cNvSpPr txBox="1">
            <a:spLocks noGrp="1"/>
          </p:cNvSpPr>
          <p:nvPr>
            <p:ph type="subTitle" idx="1"/>
          </p:nvPr>
        </p:nvSpPr>
        <p:spPr>
          <a:xfrm>
            <a:off x="6089050" y="3783425"/>
            <a:ext cx="2021400" cy="67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1200"/>
              <a:buNone/>
              <a:defRPr sz="1600">
                <a:solidFill>
                  <a:schemeClr val="accent2"/>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grpSp>
        <p:nvGrpSpPr>
          <p:cNvPr id="12" name="Google Shape;12;p2"/>
          <p:cNvGrpSpPr/>
          <p:nvPr/>
        </p:nvGrpSpPr>
        <p:grpSpPr>
          <a:xfrm>
            <a:off x="7580850" y="-974699"/>
            <a:ext cx="2007200" cy="1916649"/>
            <a:chOff x="7580850" y="-974699"/>
            <a:chExt cx="2007200" cy="1916649"/>
          </a:xfrm>
        </p:grpSpPr>
        <p:pic>
          <p:nvPicPr>
            <p:cNvPr id="13" name="Google Shape;13;p2"/>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14" name="Google Shape;14;p2"/>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15" name="Google Shape;15;p2"/>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l="9636" t="8375" r="10395" b="12834"/>
          <a:stretch/>
        </p:blipFill>
        <p:spPr>
          <a:xfrm>
            <a:off x="0" y="0"/>
            <a:ext cx="9144003" cy="5143501"/>
          </a:xfrm>
          <a:prstGeom prst="rect">
            <a:avLst/>
          </a:prstGeom>
          <a:noFill/>
          <a:ln>
            <a:noFill/>
          </a:ln>
        </p:spPr>
      </p:pic>
      <p:sp>
        <p:nvSpPr>
          <p:cNvPr id="140" name="Google Shape;140;p18"/>
          <p:cNvSpPr txBox="1">
            <a:spLocks noGrp="1"/>
          </p:cNvSpPr>
          <p:nvPr>
            <p:ph type="title"/>
          </p:nvPr>
        </p:nvSpPr>
        <p:spPr>
          <a:xfrm>
            <a:off x="713250" y="445025"/>
            <a:ext cx="46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18"/>
          <p:cNvSpPr txBox="1">
            <a:spLocks noGrp="1"/>
          </p:cNvSpPr>
          <p:nvPr>
            <p:ph type="body" idx="1"/>
          </p:nvPr>
        </p:nvSpPr>
        <p:spPr>
          <a:xfrm>
            <a:off x="713250" y="1357050"/>
            <a:ext cx="7717500" cy="2296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4"/>
        <p:cNvGrpSpPr/>
        <p:nvPr/>
      </p:nvGrpSpPr>
      <p:grpSpPr>
        <a:xfrm>
          <a:off x="0" y="0"/>
          <a:ext cx="0" cy="0"/>
          <a:chOff x="0" y="0"/>
          <a:chExt cx="0" cy="0"/>
        </a:xfrm>
      </p:grpSpPr>
      <p:pic>
        <p:nvPicPr>
          <p:cNvPr id="205" name="Google Shape;205;p23"/>
          <p:cNvPicPr preferRelativeResize="0"/>
          <p:nvPr/>
        </p:nvPicPr>
        <p:blipFill rotWithShape="1">
          <a:blip r:embed="rId2">
            <a:alphaModFix/>
          </a:blip>
          <a:srcRect l="4425" t="20157" r="20176" b="5542"/>
          <a:stretch/>
        </p:blipFill>
        <p:spPr>
          <a:xfrm>
            <a:off x="25" y="0"/>
            <a:ext cx="9144003" cy="5143501"/>
          </a:xfrm>
          <a:prstGeom prst="rect">
            <a:avLst/>
          </a:prstGeom>
          <a:noFill/>
          <a:ln>
            <a:noFill/>
          </a:ln>
        </p:spPr>
      </p:pic>
      <p:grpSp>
        <p:nvGrpSpPr>
          <p:cNvPr id="206" name="Google Shape;206;p23"/>
          <p:cNvGrpSpPr/>
          <p:nvPr/>
        </p:nvGrpSpPr>
        <p:grpSpPr>
          <a:xfrm rot="-1261221">
            <a:off x="8101005" y="-321520"/>
            <a:ext cx="1086690" cy="2224761"/>
            <a:chOff x="132278" y="1922694"/>
            <a:chExt cx="1225385" cy="2508710"/>
          </a:xfrm>
        </p:grpSpPr>
        <p:pic>
          <p:nvPicPr>
            <p:cNvPr id="207" name="Google Shape;207;p23"/>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208" name="Google Shape;208;p23"/>
            <p:cNvGrpSpPr/>
            <p:nvPr/>
          </p:nvGrpSpPr>
          <p:grpSpPr>
            <a:xfrm>
              <a:off x="132278" y="1922694"/>
              <a:ext cx="1161900" cy="2101500"/>
              <a:chOff x="3" y="614594"/>
              <a:chExt cx="1161900" cy="2101500"/>
            </a:xfrm>
          </p:grpSpPr>
          <p:sp>
            <p:nvSpPr>
              <p:cNvPr id="209" name="Google Shape;209;p23"/>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10" name="Google Shape;210;p23"/>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11" name="Google Shape;211;p23"/>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2"/>
        <p:cNvGrpSpPr/>
        <p:nvPr/>
      </p:nvGrpSpPr>
      <p:grpSpPr>
        <a:xfrm>
          <a:off x="0" y="0"/>
          <a:ext cx="0" cy="0"/>
          <a:chOff x="0" y="0"/>
          <a:chExt cx="0" cy="0"/>
        </a:xfrm>
      </p:grpSpPr>
      <p:pic>
        <p:nvPicPr>
          <p:cNvPr id="213" name="Google Shape;213;p24"/>
          <p:cNvPicPr preferRelativeResize="0"/>
          <p:nvPr/>
        </p:nvPicPr>
        <p:blipFill rotWithShape="1">
          <a:blip r:embed="rId2">
            <a:alphaModFix/>
          </a:blip>
          <a:srcRect l="9901" t="2434" r="1853" b="10600"/>
          <a:stretch/>
        </p:blipFill>
        <p:spPr>
          <a:xfrm>
            <a:off x="0" y="0"/>
            <a:ext cx="9144003" cy="5143501"/>
          </a:xfrm>
          <a:prstGeom prst="rect">
            <a:avLst/>
          </a:prstGeom>
          <a:noFill/>
          <a:ln>
            <a:noFill/>
          </a:ln>
        </p:spPr>
      </p:pic>
      <p:grpSp>
        <p:nvGrpSpPr>
          <p:cNvPr id="214" name="Google Shape;214;p24"/>
          <p:cNvGrpSpPr/>
          <p:nvPr/>
        </p:nvGrpSpPr>
        <p:grpSpPr>
          <a:xfrm>
            <a:off x="-594462" y="-138969"/>
            <a:ext cx="1819930" cy="2447478"/>
            <a:chOff x="8038017" y="2160203"/>
            <a:chExt cx="1411674" cy="1898447"/>
          </a:xfrm>
        </p:grpSpPr>
        <p:pic>
          <p:nvPicPr>
            <p:cNvPr id="215" name="Google Shape;215;p24"/>
            <p:cNvPicPr preferRelativeResize="0"/>
            <p:nvPr/>
          </p:nvPicPr>
          <p:blipFill>
            <a:blip r:embed="rId3">
              <a:alphaModFix/>
            </a:blip>
            <a:stretch>
              <a:fillRect/>
            </a:stretch>
          </p:blipFill>
          <p:spPr>
            <a:xfrm rot="9000028">
              <a:off x="8227148" y="2349325"/>
              <a:ext cx="1033412" cy="1033403"/>
            </a:xfrm>
            <a:prstGeom prst="rect">
              <a:avLst/>
            </a:prstGeom>
            <a:noFill/>
            <a:ln>
              <a:noFill/>
            </a:ln>
          </p:spPr>
        </p:pic>
        <p:sp>
          <p:nvSpPr>
            <p:cNvPr id="216" name="Google Shape;216;p24"/>
            <p:cNvSpPr/>
            <p:nvPr/>
          </p:nvSpPr>
          <p:spPr>
            <a:xfrm>
              <a:off x="8150966" y="3029900"/>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17" name="Google Shape;217;p24"/>
            <p:cNvCxnSpPr/>
            <p:nvPr/>
          </p:nvCxnSpPr>
          <p:spPr>
            <a:xfrm rot="10800000" flipH="1">
              <a:off x="8346400" y="2250550"/>
              <a:ext cx="606300" cy="1808100"/>
            </a:xfrm>
            <a:prstGeom prst="straightConnector1">
              <a:avLst/>
            </a:prstGeom>
            <a:noFill/>
            <a:ln w="9525" cap="flat" cmpd="sng">
              <a:solidFill>
                <a:schemeClr val="accent2"/>
              </a:solidFill>
              <a:prstDash val="solid"/>
              <a:round/>
              <a:headEnd type="none" w="med" len="med"/>
              <a:tailEnd type="none" w="med" len="med"/>
            </a:ln>
          </p:spPr>
        </p:cxnSp>
      </p:grpSp>
      <p:pic>
        <p:nvPicPr>
          <p:cNvPr id="218" name="Google Shape;218;p24"/>
          <p:cNvPicPr preferRelativeResize="0"/>
          <p:nvPr/>
        </p:nvPicPr>
        <p:blipFill>
          <a:blip r:embed="rId4">
            <a:alphaModFix/>
          </a:blip>
          <a:stretch>
            <a:fillRect/>
          </a:stretch>
        </p:blipFill>
        <p:spPr>
          <a:xfrm flipH="1">
            <a:off x="8110473" y="4210696"/>
            <a:ext cx="1522279" cy="152227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l="941" t="1631" r="3928" b="4630"/>
          <a:stretch/>
        </p:blipFill>
        <p:spPr>
          <a:xfrm>
            <a:off x="0" y="0"/>
            <a:ext cx="9144003" cy="5143501"/>
          </a:xfrm>
          <a:prstGeom prst="rect">
            <a:avLst/>
          </a:prstGeom>
          <a:noFill/>
          <a:ln>
            <a:noFill/>
          </a:ln>
        </p:spPr>
      </p:pic>
      <p:sp>
        <p:nvSpPr>
          <p:cNvPr id="28" name="Google Shape;2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720000" y="1104954"/>
            <a:ext cx="7704000" cy="36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0" name="Google Shape;30;p4"/>
          <p:cNvGrpSpPr/>
          <p:nvPr/>
        </p:nvGrpSpPr>
        <p:grpSpPr>
          <a:xfrm>
            <a:off x="8089800" y="3884700"/>
            <a:ext cx="1297075" cy="1455850"/>
            <a:chOff x="8089800" y="3884700"/>
            <a:chExt cx="1297075" cy="1455850"/>
          </a:xfrm>
        </p:grpSpPr>
        <p:pic>
          <p:nvPicPr>
            <p:cNvPr id="31" name="Google Shape;31;p4"/>
            <p:cNvPicPr preferRelativeResize="0"/>
            <p:nvPr/>
          </p:nvPicPr>
          <p:blipFill>
            <a:blip r:embed="rId3">
              <a:alphaModFix/>
            </a:blip>
            <a:stretch>
              <a:fillRect/>
            </a:stretch>
          </p:blipFill>
          <p:spPr>
            <a:xfrm>
              <a:off x="8089800" y="4050750"/>
              <a:ext cx="1289800" cy="1289800"/>
            </a:xfrm>
            <a:prstGeom prst="rect">
              <a:avLst/>
            </a:prstGeom>
            <a:noFill/>
            <a:ln>
              <a:noFill/>
            </a:ln>
          </p:spPr>
        </p:pic>
        <p:cxnSp>
          <p:nvCxnSpPr>
            <p:cNvPr id="32" name="Google Shape;32;p4"/>
            <p:cNvCxnSpPr/>
            <p:nvPr/>
          </p:nvCxnSpPr>
          <p:spPr>
            <a:xfrm rot="10800000">
              <a:off x="8640175" y="3884700"/>
              <a:ext cx="746700" cy="12339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l="8070" t="4035" r="5893" b="11190"/>
          <a:stretch/>
        </p:blipFill>
        <p:spPr>
          <a:xfrm>
            <a:off x="0" y="0"/>
            <a:ext cx="9144003" cy="5143501"/>
          </a:xfrm>
          <a:prstGeom prst="rect">
            <a:avLst/>
          </a:prstGeom>
          <a:noFill/>
          <a:ln>
            <a:noFill/>
          </a:ln>
        </p:spPr>
      </p:pic>
      <p:sp>
        <p:nvSpPr>
          <p:cNvPr id="57" name="Google Shape;57;p7"/>
          <p:cNvSpPr txBox="1">
            <a:spLocks noGrp="1"/>
          </p:cNvSpPr>
          <p:nvPr>
            <p:ph type="subTitle" idx="1"/>
          </p:nvPr>
        </p:nvSpPr>
        <p:spPr>
          <a:xfrm>
            <a:off x="720000" y="1711100"/>
            <a:ext cx="3583500" cy="289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58" name="Google Shape;58;p7"/>
          <p:cNvSpPr>
            <a:spLocks noGrp="1"/>
          </p:cNvSpPr>
          <p:nvPr>
            <p:ph type="pic" idx="2"/>
          </p:nvPr>
        </p:nvSpPr>
        <p:spPr>
          <a:xfrm>
            <a:off x="5044850" y="1017725"/>
            <a:ext cx="3840600" cy="3840600"/>
          </a:xfrm>
          <a:prstGeom prst="ellipse">
            <a:avLst/>
          </a:prstGeom>
          <a:noFill/>
          <a:ln w="9525" cap="flat" cmpd="sng">
            <a:solidFill>
              <a:schemeClr val="accent2"/>
            </a:solidFill>
            <a:prstDash val="solid"/>
            <a:round/>
            <a:headEnd type="none" w="sm" len="sm"/>
            <a:tailEnd type="none" w="sm" len="sm"/>
          </a:ln>
        </p:spPr>
      </p:sp>
      <p:sp>
        <p:nvSpPr>
          <p:cNvPr id="59" name="Google Shape;59;p7"/>
          <p:cNvSpPr txBox="1">
            <a:spLocks noGrp="1"/>
          </p:cNvSpPr>
          <p:nvPr>
            <p:ph type="title"/>
          </p:nvPr>
        </p:nvSpPr>
        <p:spPr>
          <a:xfrm>
            <a:off x="720000" y="445025"/>
            <a:ext cx="3261000" cy="109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l="2464" t="2636" r="2006" b="3219"/>
          <a:stretch/>
        </p:blipFill>
        <p:spPr>
          <a:xfrm flipH="1">
            <a:off x="0" y="0"/>
            <a:ext cx="9144003" cy="5143501"/>
          </a:xfrm>
          <a:prstGeom prst="rect">
            <a:avLst/>
          </a:prstGeom>
          <a:noFill/>
          <a:ln>
            <a:noFill/>
          </a:ln>
        </p:spPr>
      </p:pic>
      <p:sp>
        <p:nvSpPr>
          <p:cNvPr id="62" name="Google Shape;6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accent2"/>
              </a:buClr>
              <a:buSzPts val="4800"/>
              <a:buNone/>
              <a:defRPr sz="100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pic>
        <p:nvPicPr>
          <p:cNvPr id="63" name="Google Shape;63;p8"/>
          <p:cNvPicPr preferRelativeResize="0"/>
          <p:nvPr/>
        </p:nvPicPr>
        <p:blipFill>
          <a:blip r:embed="rId3">
            <a:alphaModFix/>
          </a:blip>
          <a:stretch>
            <a:fillRect/>
          </a:stretch>
        </p:blipFill>
        <p:spPr>
          <a:xfrm rot="-5400000">
            <a:off x="6826052" y="3008826"/>
            <a:ext cx="2244899" cy="2244899"/>
          </a:xfrm>
          <a:prstGeom prst="rect">
            <a:avLst/>
          </a:prstGeom>
          <a:noFill/>
          <a:ln>
            <a:noFill/>
          </a:ln>
        </p:spPr>
      </p:pic>
      <p:grpSp>
        <p:nvGrpSpPr>
          <p:cNvPr id="64" name="Google Shape;64;p8"/>
          <p:cNvGrpSpPr/>
          <p:nvPr/>
        </p:nvGrpSpPr>
        <p:grpSpPr>
          <a:xfrm>
            <a:off x="-137900" y="307075"/>
            <a:ext cx="1426200" cy="804900"/>
            <a:chOff x="-137900" y="307075"/>
            <a:chExt cx="1426200" cy="804900"/>
          </a:xfrm>
        </p:grpSpPr>
        <p:sp>
          <p:nvSpPr>
            <p:cNvPr id="65" name="Google Shape;65;p8"/>
            <p:cNvSpPr/>
            <p:nvPr/>
          </p:nvSpPr>
          <p:spPr>
            <a:xfrm>
              <a:off x="-28021" y="307075"/>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6" name="Google Shape;66;p8"/>
            <p:cNvCxnSpPr/>
            <p:nvPr/>
          </p:nvCxnSpPr>
          <p:spPr>
            <a:xfrm rot="10800000" flipH="1">
              <a:off x="-137900" y="307075"/>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l="2901" t="4344" r="2910" b="2831"/>
          <a:stretch/>
        </p:blipFill>
        <p:spPr>
          <a:xfrm flipH="1">
            <a:off x="0" y="0"/>
            <a:ext cx="9144003" cy="5143501"/>
          </a:xfrm>
          <a:prstGeom prst="rect">
            <a:avLst/>
          </a:prstGeom>
          <a:noFill/>
          <a:ln>
            <a:noFill/>
          </a:ln>
        </p:spPr>
      </p:pic>
      <p:sp>
        <p:nvSpPr>
          <p:cNvPr id="69" name="Google Shape;6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None/>
              <a:defRPr sz="150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70" name="Google Shape;7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200"/>
              <a:buNone/>
              <a:defRPr sz="1600">
                <a:solidFill>
                  <a:schemeClr val="accent1"/>
                </a:solidFill>
              </a:defRPr>
            </a:lvl1pPr>
            <a:lvl2pPr lvl="1" algn="ctr" rtl="0">
              <a:lnSpc>
                <a:spcPct val="100000"/>
              </a:lnSpc>
              <a:spcBef>
                <a:spcPts val="0"/>
              </a:spcBef>
              <a:spcAft>
                <a:spcPts val="0"/>
              </a:spcAft>
              <a:buClr>
                <a:schemeClr val="accent1"/>
              </a:buClr>
              <a:buSzPts val="1200"/>
              <a:buNone/>
              <a:defRPr>
                <a:solidFill>
                  <a:schemeClr val="accent1"/>
                </a:solidFill>
              </a:defRPr>
            </a:lvl2pPr>
            <a:lvl3pPr lvl="2" algn="ctr" rtl="0">
              <a:lnSpc>
                <a:spcPct val="100000"/>
              </a:lnSpc>
              <a:spcBef>
                <a:spcPts val="1600"/>
              </a:spcBef>
              <a:spcAft>
                <a:spcPts val="0"/>
              </a:spcAft>
              <a:buClr>
                <a:schemeClr val="accent1"/>
              </a:buClr>
              <a:buSzPts val="1200"/>
              <a:buNone/>
              <a:defRPr>
                <a:solidFill>
                  <a:schemeClr val="accent1"/>
                </a:solidFill>
              </a:defRPr>
            </a:lvl3pPr>
            <a:lvl4pPr lvl="3" algn="ctr" rtl="0">
              <a:lnSpc>
                <a:spcPct val="100000"/>
              </a:lnSpc>
              <a:spcBef>
                <a:spcPts val="1600"/>
              </a:spcBef>
              <a:spcAft>
                <a:spcPts val="0"/>
              </a:spcAft>
              <a:buClr>
                <a:schemeClr val="accent1"/>
              </a:buClr>
              <a:buSzPts val="1200"/>
              <a:buNone/>
              <a:defRPr>
                <a:solidFill>
                  <a:schemeClr val="accent1"/>
                </a:solidFill>
              </a:defRPr>
            </a:lvl4pPr>
            <a:lvl5pPr lvl="4" algn="ctr" rtl="0">
              <a:lnSpc>
                <a:spcPct val="100000"/>
              </a:lnSpc>
              <a:spcBef>
                <a:spcPts val="1600"/>
              </a:spcBef>
              <a:spcAft>
                <a:spcPts val="0"/>
              </a:spcAft>
              <a:buClr>
                <a:schemeClr val="accent1"/>
              </a:buClr>
              <a:buSzPts val="1200"/>
              <a:buNone/>
              <a:defRPr>
                <a:solidFill>
                  <a:schemeClr val="accent1"/>
                </a:solidFill>
              </a:defRPr>
            </a:lvl5pPr>
            <a:lvl6pPr lvl="5" algn="ctr" rtl="0">
              <a:lnSpc>
                <a:spcPct val="100000"/>
              </a:lnSpc>
              <a:spcBef>
                <a:spcPts val="1600"/>
              </a:spcBef>
              <a:spcAft>
                <a:spcPts val="0"/>
              </a:spcAft>
              <a:buClr>
                <a:schemeClr val="accent1"/>
              </a:buClr>
              <a:buSzPts val="1200"/>
              <a:buNone/>
              <a:defRPr>
                <a:solidFill>
                  <a:schemeClr val="accent1"/>
                </a:solidFill>
              </a:defRPr>
            </a:lvl6pPr>
            <a:lvl7pPr lvl="6" algn="ctr" rtl="0">
              <a:lnSpc>
                <a:spcPct val="100000"/>
              </a:lnSpc>
              <a:spcBef>
                <a:spcPts val="1600"/>
              </a:spcBef>
              <a:spcAft>
                <a:spcPts val="0"/>
              </a:spcAft>
              <a:buClr>
                <a:schemeClr val="accent1"/>
              </a:buClr>
              <a:buSzPts val="1200"/>
              <a:buNone/>
              <a:defRPr>
                <a:solidFill>
                  <a:schemeClr val="accent1"/>
                </a:solidFill>
              </a:defRPr>
            </a:lvl7pPr>
            <a:lvl8pPr lvl="7" algn="ctr" rtl="0">
              <a:lnSpc>
                <a:spcPct val="100000"/>
              </a:lnSpc>
              <a:spcBef>
                <a:spcPts val="1600"/>
              </a:spcBef>
              <a:spcAft>
                <a:spcPts val="0"/>
              </a:spcAft>
              <a:buClr>
                <a:schemeClr val="accent1"/>
              </a:buClr>
              <a:buSzPts val="1200"/>
              <a:buNone/>
              <a:defRPr>
                <a:solidFill>
                  <a:schemeClr val="accent1"/>
                </a:solidFill>
              </a:defRPr>
            </a:lvl8pPr>
            <a:lvl9pPr lvl="8" algn="ctr" rtl="0">
              <a:lnSpc>
                <a:spcPct val="100000"/>
              </a:lnSpc>
              <a:spcBef>
                <a:spcPts val="1600"/>
              </a:spcBef>
              <a:spcAft>
                <a:spcPts val="1600"/>
              </a:spcAft>
              <a:buClr>
                <a:schemeClr val="accent1"/>
              </a:buClr>
              <a:buSzPts val="1200"/>
              <a:buNone/>
              <a:defRPr>
                <a:solidFill>
                  <a:schemeClr val="accent1"/>
                </a:solidFill>
              </a:defRPr>
            </a:lvl9pPr>
          </a:lstStyle>
          <a:p>
            <a:endParaRPr/>
          </a:p>
        </p:txBody>
      </p:sp>
      <p:grpSp>
        <p:nvGrpSpPr>
          <p:cNvPr id="71" name="Google Shape;71;p9"/>
          <p:cNvGrpSpPr/>
          <p:nvPr/>
        </p:nvGrpSpPr>
        <p:grpSpPr>
          <a:xfrm>
            <a:off x="-116075" y="3226851"/>
            <a:ext cx="2007200" cy="1916649"/>
            <a:chOff x="7580850" y="-974699"/>
            <a:chExt cx="2007200" cy="1916649"/>
          </a:xfrm>
        </p:grpSpPr>
        <p:pic>
          <p:nvPicPr>
            <p:cNvPr id="72" name="Google Shape;72;p9"/>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73" name="Google Shape;73;p9"/>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74" name="Google Shape;74;p9"/>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a:spLocks noGrp="1"/>
          </p:cNvSpPr>
          <p:nvPr>
            <p:ph type="pic" idx="2"/>
          </p:nvPr>
        </p:nvSpPr>
        <p:spPr>
          <a:xfrm>
            <a:off x="0" y="-14875"/>
            <a:ext cx="9144000" cy="5158500"/>
          </a:xfrm>
          <a:prstGeom prst="rect">
            <a:avLst/>
          </a:prstGeom>
          <a:noFill/>
          <a:ln>
            <a:noFill/>
          </a:ln>
        </p:spPr>
      </p:sp>
      <p:sp>
        <p:nvSpPr>
          <p:cNvPr id="77" name="Google Shape;77;p10"/>
          <p:cNvSpPr txBox="1">
            <a:spLocks noGrp="1"/>
          </p:cNvSpPr>
          <p:nvPr>
            <p:ph type="title"/>
          </p:nvPr>
        </p:nvSpPr>
        <p:spPr>
          <a:xfrm>
            <a:off x="1105325" y="3865700"/>
            <a:ext cx="4559400" cy="7266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l="2464" t="2636" r="2006" b="3219"/>
          <a:stretch/>
        </p:blipFill>
        <p:spPr>
          <a:xfrm>
            <a:off x="0" y="0"/>
            <a:ext cx="9144003" cy="5143501"/>
          </a:xfrm>
          <a:prstGeom prst="rect">
            <a:avLst/>
          </a:prstGeom>
          <a:noFill/>
          <a:ln>
            <a:noFill/>
          </a:ln>
        </p:spPr>
      </p:pic>
      <p:sp>
        <p:nvSpPr>
          <p:cNvPr id="80" name="Google Shape;80;p11"/>
          <p:cNvSpPr txBox="1">
            <a:spLocks noGrp="1"/>
          </p:cNvSpPr>
          <p:nvPr>
            <p:ph type="title" hasCustomPrompt="1"/>
          </p:nvPr>
        </p:nvSpPr>
        <p:spPr>
          <a:xfrm>
            <a:off x="2475900" y="1369675"/>
            <a:ext cx="4192200" cy="1620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solidFill>
                  <a:schemeClr val="accent2"/>
                </a:solidFill>
              </a:defRPr>
            </a:lvl1pPr>
            <a:lvl2pPr lvl="1" algn="ctr">
              <a:spcBef>
                <a:spcPts val="0"/>
              </a:spcBef>
              <a:spcAft>
                <a:spcPts val="0"/>
              </a:spcAft>
              <a:buClr>
                <a:schemeClr val="accent2"/>
              </a:buClr>
              <a:buSzPts val="9600"/>
              <a:buNone/>
              <a:defRPr sz="9600">
                <a:solidFill>
                  <a:schemeClr val="accent2"/>
                </a:solidFill>
              </a:defRPr>
            </a:lvl2pPr>
            <a:lvl3pPr lvl="2" algn="ctr">
              <a:spcBef>
                <a:spcPts val="0"/>
              </a:spcBef>
              <a:spcAft>
                <a:spcPts val="0"/>
              </a:spcAft>
              <a:buClr>
                <a:schemeClr val="accent2"/>
              </a:buClr>
              <a:buSzPts val="9600"/>
              <a:buNone/>
              <a:defRPr sz="9600">
                <a:solidFill>
                  <a:schemeClr val="accent2"/>
                </a:solidFill>
              </a:defRPr>
            </a:lvl3pPr>
            <a:lvl4pPr lvl="3" algn="ctr">
              <a:spcBef>
                <a:spcPts val="0"/>
              </a:spcBef>
              <a:spcAft>
                <a:spcPts val="0"/>
              </a:spcAft>
              <a:buClr>
                <a:schemeClr val="accent2"/>
              </a:buClr>
              <a:buSzPts val="9600"/>
              <a:buNone/>
              <a:defRPr sz="9600">
                <a:solidFill>
                  <a:schemeClr val="accent2"/>
                </a:solidFill>
              </a:defRPr>
            </a:lvl4pPr>
            <a:lvl5pPr lvl="4" algn="ctr">
              <a:spcBef>
                <a:spcPts val="0"/>
              </a:spcBef>
              <a:spcAft>
                <a:spcPts val="0"/>
              </a:spcAft>
              <a:buClr>
                <a:schemeClr val="accent2"/>
              </a:buClr>
              <a:buSzPts val="9600"/>
              <a:buNone/>
              <a:defRPr sz="9600">
                <a:solidFill>
                  <a:schemeClr val="accent2"/>
                </a:solidFill>
              </a:defRPr>
            </a:lvl5pPr>
            <a:lvl6pPr lvl="5" algn="ctr">
              <a:spcBef>
                <a:spcPts val="0"/>
              </a:spcBef>
              <a:spcAft>
                <a:spcPts val="0"/>
              </a:spcAft>
              <a:buClr>
                <a:schemeClr val="accent2"/>
              </a:buClr>
              <a:buSzPts val="9600"/>
              <a:buNone/>
              <a:defRPr sz="9600">
                <a:solidFill>
                  <a:schemeClr val="accent2"/>
                </a:solidFill>
              </a:defRPr>
            </a:lvl6pPr>
            <a:lvl7pPr lvl="6" algn="ctr">
              <a:spcBef>
                <a:spcPts val="0"/>
              </a:spcBef>
              <a:spcAft>
                <a:spcPts val="0"/>
              </a:spcAft>
              <a:buClr>
                <a:schemeClr val="accent2"/>
              </a:buClr>
              <a:buSzPts val="9600"/>
              <a:buNone/>
              <a:defRPr sz="9600">
                <a:solidFill>
                  <a:schemeClr val="accent2"/>
                </a:solidFill>
              </a:defRPr>
            </a:lvl7pPr>
            <a:lvl8pPr lvl="7" algn="ctr">
              <a:spcBef>
                <a:spcPts val="0"/>
              </a:spcBef>
              <a:spcAft>
                <a:spcPts val="0"/>
              </a:spcAft>
              <a:buClr>
                <a:schemeClr val="accent2"/>
              </a:buClr>
              <a:buSzPts val="9600"/>
              <a:buNone/>
              <a:defRPr sz="9600">
                <a:solidFill>
                  <a:schemeClr val="accent2"/>
                </a:solidFill>
              </a:defRPr>
            </a:lvl8pPr>
            <a:lvl9pPr lvl="8" algn="ctr">
              <a:spcBef>
                <a:spcPts val="0"/>
              </a:spcBef>
              <a:spcAft>
                <a:spcPts val="0"/>
              </a:spcAft>
              <a:buClr>
                <a:schemeClr val="accent2"/>
              </a:buClr>
              <a:buSzPts val="9600"/>
              <a:buNone/>
              <a:defRPr sz="9600">
                <a:solidFill>
                  <a:schemeClr val="accent2"/>
                </a:solidFill>
              </a:defRPr>
            </a:lvl9pPr>
          </a:lstStyle>
          <a:p>
            <a:r>
              <a:t>xx%</a:t>
            </a:r>
          </a:p>
        </p:txBody>
      </p:sp>
      <p:sp>
        <p:nvSpPr>
          <p:cNvPr id="81" name="Google Shape;81;p11"/>
          <p:cNvSpPr txBox="1">
            <a:spLocks noGrp="1"/>
          </p:cNvSpPr>
          <p:nvPr>
            <p:ph type="subTitle" idx="1"/>
          </p:nvPr>
        </p:nvSpPr>
        <p:spPr>
          <a:xfrm>
            <a:off x="5742950" y="3434075"/>
            <a:ext cx="1812300" cy="95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None/>
              <a:defRPr sz="1600">
                <a:solidFill>
                  <a:schemeClr val="accent2"/>
                </a:solidFill>
              </a:defRPr>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1600"/>
              </a:spcBef>
              <a:spcAft>
                <a:spcPts val="0"/>
              </a:spcAft>
              <a:buClr>
                <a:schemeClr val="accent2"/>
              </a:buClr>
              <a:buSzPts val="1600"/>
              <a:buNone/>
              <a:defRPr sz="1600">
                <a:solidFill>
                  <a:schemeClr val="accent2"/>
                </a:solidFill>
              </a:defRPr>
            </a:lvl3pPr>
            <a:lvl4pPr lvl="3" algn="ctr" rtl="0">
              <a:lnSpc>
                <a:spcPct val="100000"/>
              </a:lnSpc>
              <a:spcBef>
                <a:spcPts val="1600"/>
              </a:spcBef>
              <a:spcAft>
                <a:spcPts val="0"/>
              </a:spcAft>
              <a:buClr>
                <a:schemeClr val="accent2"/>
              </a:buClr>
              <a:buSzPts val="1600"/>
              <a:buNone/>
              <a:defRPr sz="1600">
                <a:solidFill>
                  <a:schemeClr val="accent2"/>
                </a:solidFill>
              </a:defRPr>
            </a:lvl4pPr>
            <a:lvl5pPr lvl="4" algn="ctr" rtl="0">
              <a:lnSpc>
                <a:spcPct val="100000"/>
              </a:lnSpc>
              <a:spcBef>
                <a:spcPts val="1600"/>
              </a:spcBef>
              <a:spcAft>
                <a:spcPts val="0"/>
              </a:spcAft>
              <a:buClr>
                <a:schemeClr val="accent2"/>
              </a:buClr>
              <a:buSzPts val="1600"/>
              <a:buNone/>
              <a:defRPr sz="1600">
                <a:solidFill>
                  <a:schemeClr val="accent2"/>
                </a:solidFill>
              </a:defRPr>
            </a:lvl5pPr>
            <a:lvl6pPr lvl="5" algn="ctr" rtl="0">
              <a:lnSpc>
                <a:spcPct val="100000"/>
              </a:lnSpc>
              <a:spcBef>
                <a:spcPts val="1600"/>
              </a:spcBef>
              <a:spcAft>
                <a:spcPts val="0"/>
              </a:spcAft>
              <a:buClr>
                <a:schemeClr val="accent2"/>
              </a:buClr>
              <a:buSzPts val="1600"/>
              <a:buNone/>
              <a:defRPr sz="1600">
                <a:solidFill>
                  <a:schemeClr val="accent2"/>
                </a:solidFill>
              </a:defRPr>
            </a:lvl6pPr>
            <a:lvl7pPr lvl="6" algn="ctr" rtl="0">
              <a:lnSpc>
                <a:spcPct val="100000"/>
              </a:lnSpc>
              <a:spcBef>
                <a:spcPts val="1600"/>
              </a:spcBef>
              <a:spcAft>
                <a:spcPts val="0"/>
              </a:spcAft>
              <a:buClr>
                <a:schemeClr val="accent2"/>
              </a:buClr>
              <a:buSzPts val="1600"/>
              <a:buNone/>
              <a:defRPr sz="1600">
                <a:solidFill>
                  <a:schemeClr val="accent2"/>
                </a:solidFill>
              </a:defRPr>
            </a:lvl7pPr>
            <a:lvl8pPr lvl="7" algn="ctr" rtl="0">
              <a:lnSpc>
                <a:spcPct val="100000"/>
              </a:lnSpc>
              <a:spcBef>
                <a:spcPts val="1600"/>
              </a:spcBef>
              <a:spcAft>
                <a:spcPts val="0"/>
              </a:spcAft>
              <a:buClr>
                <a:schemeClr val="accent2"/>
              </a:buClr>
              <a:buSzPts val="1600"/>
              <a:buNone/>
              <a:defRPr sz="1600">
                <a:solidFill>
                  <a:schemeClr val="accent2"/>
                </a:solidFill>
              </a:defRPr>
            </a:lvl8pPr>
            <a:lvl9pPr lvl="8" algn="ctr" rtl="0">
              <a:lnSpc>
                <a:spcPct val="100000"/>
              </a:lnSpc>
              <a:spcBef>
                <a:spcPts val="1600"/>
              </a:spcBef>
              <a:spcAft>
                <a:spcPts val="1600"/>
              </a:spcAft>
              <a:buClr>
                <a:schemeClr val="accent2"/>
              </a:buClr>
              <a:buSzPts val="1600"/>
              <a:buNone/>
              <a:defRPr sz="1600">
                <a:solidFill>
                  <a:schemeClr val="accent2"/>
                </a:solidFill>
              </a:defRPr>
            </a:lvl9pPr>
          </a:lstStyle>
          <a:p>
            <a:endParaRPr/>
          </a:p>
        </p:txBody>
      </p:sp>
      <p:grpSp>
        <p:nvGrpSpPr>
          <p:cNvPr id="82" name="Google Shape;82;p11"/>
          <p:cNvGrpSpPr/>
          <p:nvPr/>
        </p:nvGrpSpPr>
        <p:grpSpPr>
          <a:xfrm rot="-1261221">
            <a:off x="8012105" y="-105620"/>
            <a:ext cx="1086690" cy="2224761"/>
            <a:chOff x="132278" y="1922694"/>
            <a:chExt cx="1225385" cy="2508710"/>
          </a:xfrm>
        </p:grpSpPr>
        <p:pic>
          <p:nvPicPr>
            <p:cNvPr id="83" name="Google Shape;83;p11"/>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84" name="Google Shape;84;p11"/>
            <p:cNvGrpSpPr/>
            <p:nvPr/>
          </p:nvGrpSpPr>
          <p:grpSpPr>
            <a:xfrm>
              <a:off x="132278" y="1922694"/>
              <a:ext cx="1161900" cy="2101500"/>
              <a:chOff x="3" y="614594"/>
              <a:chExt cx="1161900" cy="2101500"/>
            </a:xfrm>
          </p:grpSpPr>
          <p:sp>
            <p:nvSpPr>
              <p:cNvPr id="85" name="Google Shape;85;p11"/>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86" name="Google Shape;86;p11"/>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87" name="Google Shape;87;p11"/>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9"/>
        <p:cNvGrpSpPr/>
        <p:nvPr/>
      </p:nvGrpSpPr>
      <p:grpSpPr>
        <a:xfrm>
          <a:off x="0" y="0"/>
          <a:ext cx="0" cy="0"/>
          <a:chOff x="0" y="0"/>
          <a:chExt cx="0" cy="0"/>
        </a:xfrm>
      </p:grpSpPr>
      <p:pic>
        <p:nvPicPr>
          <p:cNvPr id="90" name="Google Shape;90;p13"/>
          <p:cNvPicPr preferRelativeResize="0"/>
          <p:nvPr/>
        </p:nvPicPr>
        <p:blipFill rotWithShape="1">
          <a:blip r:embed="rId2">
            <a:alphaModFix/>
          </a:blip>
          <a:srcRect l="4947" t="4573" r="7486" b="9137"/>
          <a:stretch/>
        </p:blipFill>
        <p:spPr>
          <a:xfrm rot="10800000" flipH="1">
            <a:off x="25" y="0"/>
            <a:ext cx="9144003" cy="5143501"/>
          </a:xfrm>
          <a:prstGeom prst="rect">
            <a:avLst/>
          </a:prstGeom>
          <a:noFill/>
          <a:ln>
            <a:noFill/>
          </a:ln>
        </p:spPr>
      </p:pic>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title" idx="2" hasCustomPrompt="1"/>
          </p:nvPr>
        </p:nvSpPr>
        <p:spPr>
          <a:xfrm>
            <a:off x="720000" y="157171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3" name="Google Shape;93;p13"/>
          <p:cNvSpPr txBox="1">
            <a:spLocks noGrp="1"/>
          </p:cNvSpPr>
          <p:nvPr>
            <p:ph type="title" idx="3" hasCustomPrompt="1"/>
          </p:nvPr>
        </p:nvSpPr>
        <p:spPr>
          <a:xfrm>
            <a:off x="720000"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4" name="Google Shape;94;p13"/>
          <p:cNvSpPr txBox="1">
            <a:spLocks noGrp="1"/>
          </p:cNvSpPr>
          <p:nvPr>
            <p:ph type="title" idx="4" hasCustomPrompt="1"/>
          </p:nvPr>
        </p:nvSpPr>
        <p:spPr>
          <a:xfrm>
            <a:off x="3350163" y="15717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5" name="Google Shape;95;p13"/>
          <p:cNvSpPr txBox="1">
            <a:spLocks noGrp="1"/>
          </p:cNvSpPr>
          <p:nvPr>
            <p:ph type="title" idx="5" hasCustomPrompt="1"/>
          </p:nvPr>
        </p:nvSpPr>
        <p:spPr>
          <a:xfrm>
            <a:off x="3350163"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6" name="Google Shape;96;p13"/>
          <p:cNvSpPr txBox="1">
            <a:spLocks noGrp="1"/>
          </p:cNvSpPr>
          <p:nvPr>
            <p:ph type="title" idx="6" hasCustomPrompt="1"/>
          </p:nvPr>
        </p:nvSpPr>
        <p:spPr>
          <a:xfrm>
            <a:off x="5976950" y="15717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7" name="Google Shape;97;p13"/>
          <p:cNvSpPr txBox="1">
            <a:spLocks noGrp="1"/>
          </p:cNvSpPr>
          <p:nvPr>
            <p:ph type="title" idx="7" hasCustomPrompt="1"/>
          </p:nvPr>
        </p:nvSpPr>
        <p:spPr>
          <a:xfrm>
            <a:off x="5976950"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8" name="Google Shape;98;p13"/>
          <p:cNvSpPr txBox="1">
            <a:spLocks noGrp="1"/>
          </p:cNvSpPr>
          <p:nvPr>
            <p:ph type="subTitle" idx="1"/>
          </p:nvPr>
        </p:nvSpPr>
        <p:spPr>
          <a:xfrm>
            <a:off x="991325"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subTitle" idx="8"/>
          </p:nvPr>
        </p:nvSpPr>
        <p:spPr>
          <a:xfrm>
            <a:off x="3621500"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3"/>
          <p:cNvSpPr txBox="1">
            <a:spLocks noGrp="1"/>
          </p:cNvSpPr>
          <p:nvPr>
            <p:ph type="subTitle" idx="9"/>
          </p:nvPr>
        </p:nvSpPr>
        <p:spPr>
          <a:xfrm>
            <a:off x="6248275"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3"/>
          <p:cNvSpPr txBox="1">
            <a:spLocks noGrp="1"/>
          </p:cNvSpPr>
          <p:nvPr>
            <p:ph type="subTitle" idx="13"/>
          </p:nvPr>
        </p:nvSpPr>
        <p:spPr>
          <a:xfrm>
            <a:off x="991325" y="3598100"/>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3"/>
          <p:cNvSpPr txBox="1">
            <a:spLocks noGrp="1"/>
          </p:cNvSpPr>
          <p:nvPr>
            <p:ph type="subTitle" idx="14"/>
          </p:nvPr>
        </p:nvSpPr>
        <p:spPr>
          <a:xfrm>
            <a:off x="3621500" y="3598100"/>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3"/>
          <p:cNvSpPr txBox="1">
            <a:spLocks noGrp="1"/>
          </p:cNvSpPr>
          <p:nvPr>
            <p:ph type="subTitle" idx="15"/>
          </p:nvPr>
        </p:nvSpPr>
        <p:spPr>
          <a:xfrm>
            <a:off x="6248275" y="3598100"/>
            <a:ext cx="21762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4" name="Google Shape;104;p13"/>
          <p:cNvGrpSpPr/>
          <p:nvPr/>
        </p:nvGrpSpPr>
        <p:grpSpPr>
          <a:xfrm>
            <a:off x="8193999" y="-6"/>
            <a:ext cx="1788020" cy="2821503"/>
            <a:chOff x="8193999" y="-6"/>
            <a:chExt cx="1788020" cy="2821503"/>
          </a:xfrm>
        </p:grpSpPr>
        <p:pic>
          <p:nvPicPr>
            <p:cNvPr id="105" name="Google Shape;105;p13"/>
            <p:cNvPicPr preferRelativeResize="0"/>
            <p:nvPr/>
          </p:nvPicPr>
          <p:blipFill>
            <a:blip r:embed="rId3">
              <a:alphaModFix/>
            </a:blip>
            <a:stretch>
              <a:fillRect/>
            </a:stretch>
          </p:blipFill>
          <p:spPr>
            <a:xfrm rot="4619114">
              <a:off x="8400350" y="1239827"/>
              <a:ext cx="1438199" cy="1438199"/>
            </a:xfrm>
            <a:prstGeom prst="rect">
              <a:avLst/>
            </a:prstGeom>
            <a:noFill/>
            <a:ln>
              <a:noFill/>
            </a:ln>
          </p:spPr>
        </p:pic>
        <p:grpSp>
          <p:nvGrpSpPr>
            <p:cNvPr id="106" name="Google Shape;106;p13"/>
            <p:cNvGrpSpPr/>
            <p:nvPr/>
          </p:nvGrpSpPr>
          <p:grpSpPr>
            <a:xfrm>
              <a:off x="8193999" y="-6"/>
              <a:ext cx="1208112" cy="2342845"/>
              <a:chOff x="2575" y="2407925"/>
              <a:chExt cx="845425" cy="1639500"/>
            </a:xfrm>
          </p:grpSpPr>
          <p:sp>
            <p:nvSpPr>
              <p:cNvPr id="107" name="Google Shape;107;p13"/>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8" name="Google Shape;108;p13"/>
              <p:cNvSpPr/>
              <p:nvPr/>
            </p:nvSpPr>
            <p:spPr>
              <a:xfrm>
                <a:off x="2575" y="26364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109" name="Google Shape;109;p13"/>
              <p:cNvCxnSpPr/>
              <p:nvPr/>
            </p:nvCxnSpPr>
            <p:spPr>
              <a:xfrm rot="10800000">
                <a:off x="2584" y="2407925"/>
                <a:ext cx="842400" cy="1639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1pPr>
            <a:lvl2pPr lvl="1"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2pPr>
            <a:lvl3pPr lvl="2"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3pPr>
            <a:lvl4pPr lvl="3"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4pPr>
            <a:lvl5pPr lvl="4"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5pPr>
            <a:lvl6pPr lvl="5"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6pPr>
            <a:lvl7pPr lvl="6"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7pPr>
            <a:lvl8pPr lvl="7"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8pPr>
            <a:lvl9pPr lvl="8"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1600"/>
              </a:spcBef>
              <a:spcAft>
                <a:spcPts val="160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lt2" tx2="dk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4"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10.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ctrTitle"/>
          </p:nvPr>
        </p:nvSpPr>
        <p:spPr>
          <a:xfrm>
            <a:off x="514916" y="949900"/>
            <a:ext cx="7721046" cy="12464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solidFill>
                  <a:schemeClr val="accent2"/>
                </a:solidFill>
                <a:latin typeface="Arial Black" pitchFamily="34" charset="0"/>
                <a:cs typeface="Arial" pitchFamily="34" charset="0"/>
              </a:rPr>
              <a:t>STOCK</a:t>
            </a:r>
            <a:r>
              <a:rPr lang="en" sz="3600" b="1" dirty="0">
                <a:solidFill>
                  <a:schemeClr val="accent2"/>
                </a:solidFill>
                <a:latin typeface="Arial Black" pitchFamily="34" charset="0"/>
              </a:rPr>
              <a:t> MARKET ANALYSIS </a:t>
            </a:r>
            <a:endParaRPr sz="3600" b="1" i="1" dirty="0">
              <a:solidFill>
                <a:schemeClr val="accent2"/>
              </a:solidFill>
              <a:latin typeface="Arial Black" pitchFamily="34" charset="0"/>
            </a:endParaRPr>
          </a:p>
        </p:txBody>
      </p:sp>
      <p:grpSp>
        <p:nvGrpSpPr>
          <p:cNvPr id="232" name="Google Shape;232;p28"/>
          <p:cNvGrpSpPr/>
          <p:nvPr/>
        </p:nvGrpSpPr>
        <p:grpSpPr>
          <a:xfrm>
            <a:off x="33691" y="2452825"/>
            <a:ext cx="1869709" cy="2638000"/>
            <a:chOff x="33691" y="2452825"/>
            <a:chExt cx="1869709" cy="2638000"/>
          </a:xfrm>
        </p:grpSpPr>
        <p:pic>
          <p:nvPicPr>
            <p:cNvPr id="233" name="Google Shape;233;p28"/>
            <p:cNvPicPr preferRelativeResize="0"/>
            <p:nvPr/>
          </p:nvPicPr>
          <p:blipFill>
            <a:blip r:embed="rId3">
              <a:alphaModFix/>
            </a:blip>
            <a:stretch>
              <a:fillRect/>
            </a:stretch>
          </p:blipFill>
          <p:spPr>
            <a:xfrm>
              <a:off x="33700" y="3023200"/>
              <a:ext cx="1776625" cy="1776625"/>
            </a:xfrm>
            <a:prstGeom prst="rect">
              <a:avLst/>
            </a:prstGeom>
            <a:noFill/>
            <a:ln>
              <a:noFill/>
            </a:ln>
          </p:spPr>
        </p:pic>
        <p:pic>
          <p:nvPicPr>
            <p:cNvPr id="234" name="Google Shape;234;p28"/>
            <p:cNvPicPr preferRelativeResize="0"/>
            <p:nvPr/>
          </p:nvPicPr>
          <p:blipFill>
            <a:blip r:embed="rId4">
              <a:alphaModFix/>
            </a:blip>
            <a:stretch>
              <a:fillRect/>
            </a:stretch>
          </p:blipFill>
          <p:spPr>
            <a:xfrm>
              <a:off x="1019300" y="4206725"/>
              <a:ext cx="884100" cy="884100"/>
            </a:xfrm>
            <a:prstGeom prst="rect">
              <a:avLst/>
            </a:prstGeom>
            <a:noFill/>
            <a:ln>
              <a:noFill/>
            </a:ln>
          </p:spPr>
        </p:pic>
        <p:grpSp>
          <p:nvGrpSpPr>
            <p:cNvPr id="235" name="Google Shape;235;p28"/>
            <p:cNvGrpSpPr/>
            <p:nvPr/>
          </p:nvGrpSpPr>
          <p:grpSpPr>
            <a:xfrm>
              <a:off x="33691" y="2452825"/>
              <a:ext cx="848000" cy="1560900"/>
              <a:chOff x="0" y="2452825"/>
              <a:chExt cx="848000" cy="1560900"/>
            </a:xfrm>
          </p:grpSpPr>
          <p:sp>
            <p:nvSpPr>
              <p:cNvPr id="236" name="Google Shape;236;p28"/>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37" name="Google Shape;237;p28"/>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38" name="Google Shape;238;p28"/>
              <p:cNvCxnSpPr/>
              <p:nvPr/>
            </p:nvCxnSpPr>
            <p:spPr>
              <a:xfrm rot="10800000" flipH="1">
                <a:off x="0" y="2452825"/>
                <a:ext cx="831000" cy="1560900"/>
              </a:xfrm>
              <a:prstGeom prst="straightConnector1">
                <a:avLst/>
              </a:prstGeom>
              <a:noFill/>
              <a:ln w="9525" cap="flat" cmpd="sng">
                <a:solidFill>
                  <a:schemeClr val="accent2"/>
                </a:solidFill>
                <a:prstDash val="solid"/>
                <a:round/>
                <a:headEnd type="none" w="med" len="med"/>
                <a:tailEnd type="none" w="med" len="med"/>
              </a:ln>
            </p:spPr>
          </p:cxnSp>
        </p:grpSp>
      </p:grpSp>
      <p:sp>
        <p:nvSpPr>
          <p:cNvPr id="2" name="TextBox 1"/>
          <p:cNvSpPr txBox="1"/>
          <p:nvPr/>
        </p:nvSpPr>
        <p:spPr>
          <a:xfrm>
            <a:off x="2609850" y="2232091"/>
            <a:ext cx="3124200" cy="369332"/>
          </a:xfrm>
          <a:prstGeom prst="rect">
            <a:avLst/>
          </a:prstGeom>
          <a:noFill/>
        </p:spPr>
        <p:txBody>
          <a:bodyPr wrap="square" rtlCol="1">
            <a:spAutoFit/>
          </a:bodyPr>
          <a:lstStyle/>
          <a:p>
            <a:pPr algn="ctr"/>
            <a:r>
              <a:rPr lang="en-US" sz="1800" b="1" dirty="0">
                <a:solidFill>
                  <a:schemeClr val="accent2"/>
                </a:solidFill>
                <a:latin typeface="Arial Black" pitchFamily="34" charset="0"/>
              </a:rPr>
              <a:t>October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1295400" y="0"/>
            <a:ext cx="6629400" cy="666750"/>
          </a:xfrm>
          <a:prstGeom prst="rect">
            <a:avLst/>
          </a:prstGeom>
        </p:spPr>
        <p:txBody>
          <a:bodyPr spcFirstLastPara="1" wrap="square" lIns="91425" tIns="91425" rIns="91425" bIns="91425" anchor="t" anchorCtr="0">
            <a:noAutofit/>
          </a:bodyPr>
          <a:lstStyle/>
          <a:p>
            <a:pPr lvl="0" algn="ctr"/>
            <a:r>
              <a:rPr lang="en-US" sz="3600" b="1" dirty="0">
                <a:solidFill>
                  <a:schemeClr val="accent2"/>
                </a:solidFill>
                <a:latin typeface="Arial Black" pitchFamily="34" charset="0"/>
              </a:rPr>
              <a:t>S&amp;P500 Historical Data</a:t>
            </a:r>
            <a:endParaRPr sz="3600" b="1"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895350"/>
            <a:ext cx="7848600" cy="3988051"/>
          </a:xfrm>
          <a:prstGeom prst="rect">
            <a:avLst/>
          </a:prstGeom>
        </p:spPr>
      </p:pic>
    </p:spTree>
    <p:extLst>
      <p:ext uri="{BB962C8B-B14F-4D97-AF65-F5344CB8AC3E}">
        <p14:creationId xmlns:p14="http://schemas.microsoft.com/office/powerpoint/2010/main" val="23729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743200" y="28575"/>
            <a:ext cx="3261000" cy="666750"/>
          </a:xfrm>
          <a:prstGeom prst="rect">
            <a:avLst/>
          </a:prstGeom>
        </p:spPr>
        <p:txBody>
          <a:bodyPr spcFirstLastPara="1" wrap="square" lIns="91425" tIns="91425" rIns="91425" bIns="91425" anchor="t" anchorCtr="0">
            <a:noAutofit/>
          </a:bodyPr>
          <a:lstStyle/>
          <a:p>
            <a:pPr lvl="0" algn="ctr"/>
            <a:r>
              <a:rPr lang="en-US" sz="3600" b="1" dirty="0">
                <a:solidFill>
                  <a:schemeClr val="accent2"/>
                </a:solidFill>
                <a:latin typeface="Arial Black" pitchFamily="34" charset="0"/>
              </a:rPr>
              <a:t>GIO-Fact</a:t>
            </a:r>
            <a:endParaRPr sz="3600" b="1"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971550"/>
            <a:ext cx="7315201" cy="3648584"/>
          </a:xfrm>
          <a:prstGeom prst="rect">
            <a:avLst/>
          </a:prstGeom>
        </p:spPr>
      </p:pic>
    </p:spTree>
    <p:extLst>
      <p:ext uri="{BB962C8B-B14F-4D97-AF65-F5344CB8AC3E}">
        <p14:creationId xmlns:p14="http://schemas.microsoft.com/office/powerpoint/2010/main" val="2572407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590800" y="0"/>
            <a:ext cx="3261000" cy="678925"/>
          </a:xfrm>
          <a:prstGeom prst="rect">
            <a:avLst/>
          </a:prstGeom>
        </p:spPr>
        <p:txBody>
          <a:bodyPr spcFirstLastPara="1" wrap="square" lIns="91425" tIns="91425" rIns="91425" bIns="91425" anchor="t" anchorCtr="0">
            <a:noAutofit/>
          </a:bodyPr>
          <a:lstStyle/>
          <a:p>
            <a:pPr lvl="0" algn="ctr"/>
            <a:r>
              <a:rPr lang="en-US" sz="4000" b="1" dirty="0">
                <a:solidFill>
                  <a:schemeClr val="accent2"/>
                </a:solidFill>
                <a:latin typeface="Arial Black" pitchFamily="34" charset="0"/>
              </a:rPr>
              <a:t>Date Dim</a:t>
            </a:r>
            <a:endParaRPr sz="4000" b="1"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878" y="1047750"/>
            <a:ext cx="7573432" cy="3839121"/>
          </a:xfrm>
          <a:prstGeom prst="rect">
            <a:avLst/>
          </a:prstGeom>
        </p:spPr>
      </p:pic>
    </p:spTree>
    <p:extLst>
      <p:ext uri="{BB962C8B-B14F-4D97-AF65-F5344CB8AC3E}">
        <p14:creationId xmlns:p14="http://schemas.microsoft.com/office/powerpoint/2010/main" val="3936700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743200" y="0"/>
            <a:ext cx="3261000" cy="678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chemeClr val="accent2"/>
                </a:solidFill>
                <a:latin typeface="Arial Black" pitchFamily="34" charset="0"/>
              </a:rPr>
              <a:t>Data model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71550"/>
            <a:ext cx="7390922" cy="3867150"/>
          </a:xfrm>
          <a:prstGeom prst="rect">
            <a:avLst/>
          </a:prstGeom>
        </p:spPr>
      </p:pic>
    </p:spTree>
    <p:extLst>
      <p:ext uri="{BB962C8B-B14F-4D97-AF65-F5344CB8AC3E}">
        <p14:creationId xmlns:p14="http://schemas.microsoft.com/office/powerpoint/2010/main" val="277314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1752600" y="1724025"/>
            <a:ext cx="5638800" cy="769441"/>
          </a:xfrm>
          <a:prstGeom prst="rect">
            <a:avLst/>
          </a:prstGeom>
          <a:noFill/>
        </p:spPr>
        <p:txBody>
          <a:bodyPr wrap="square" rtlCol="1">
            <a:spAutoFit/>
          </a:bodyPr>
          <a:lstStyle/>
          <a:p>
            <a:pPr algn="ctr"/>
            <a:r>
              <a:rPr lang="en-US" sz="4400" b="1" dirty="0">
                <a:solidFill>
                  <a:schemeClr val="accent2"/>
                </a:solidFill>
                <a:latin typeface="Arial Black" pitchFamily="34" charset="0"/>
              </a:rPr>
              <a:t>SQL ANALYSIS</a:t>
            </a:r>
          </a:p>
        </p:txBody>
      </p:sp>
    </p:spTree>
    <p:extLst>
      <p:ext uri="{BB962C8B-B14F-4D97-AF65-F5344CB8AC3E}">
        <p14:creationId xmlns:p14="http://schemas.microsoft.com/office/powerpoint/2010/main" val="3625230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5"/>
          <p:cNvSpPr txBox="1">
            <a:spLocks noGrp="1"/>
          </p:cNvSpPr>
          <p:nvPr>
            <p:ph type="title"/>
          </p:nvPr>
        </p:nvSpPr>
        <p:spPr>
          <a:xfrm>
            <a:off x="0" y="19050"/>
            <a:ext cx="9144000" cy="723900"/>
          </a:xfrm>
          <a:prstGeom prst="rect">
            <a:avLst/>
          </a:prstGeom>
        </p:spPr>
        <p:txBody>
          <a:bodyPr spcFirstLastPara="1" wrap="square" lIns="91425" tIns="91425" rIns="91425" bIns="91425" anchor="t" anchorCtr="0">
            <a:noAutofit/>
          </a:bodyPr>
          <a:lstStyle/>
          <a:p>
            <a:pPr lvl="0"/>
            <a:r>
              <a:rPr lang="en-US" sz="1200" b="1" dirty="0">
                <a:solidFill>
                  <a:schemeClr val="accent2">
                    <a:lumMod val="25000"/>
                  </a:schemeClr>
                </a:solidFill>
                <a:latin typeface="Arial Black" pitchFamily="34" charset="0"/>
              </a:rPr>
              <a:t>- What are the top five closing prices by sector for each year , along with their corresponding symbols and </a:t>
            </a:r>
            <a:r>
              <a:rPr lang="en-US" sz="1200" dirty="0">
                <a:solidFill>
                  <a:schemeClr val="accent2">
                    <a:lumMod val="25000"/>
                  </a:schemeClr>
                </a:solidFill>
                <a:latin typeface="Arial Black" pitchFamily="34" charset="0"/>
              </a:rPr>
              <a:t>sectors</a:t>
            </a:r>
            <a:r>
              <a:rPr lang="en-US" sz="1200" b="1" dirty="0">
                <a:solidFill>
                  <a:schemeClr val="accent2">
                    <a:lumMod val="25000"/>
                  </a:schemeClr>
                </a:solidFill>
                <a:latin typeface="Arial Black" pitchFamily="34" charset="0"/>
              </a:rPr>
              <a:t> ?</a:t>
            </a:r>
            <a:endParaRPr sz="1100" b="1" dirty="0">
              <a:solidFill>
                <a:schemeClr val="accent2">
                  <a:lumMod val="25000"/>
                </a:schemeClr>
              </a:solidFill>
              <a:latin typeface="Arial Black"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590550"/>
            <a:ext cx="7391400" cy="251460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181350"/>
            <a:ext cx="7391400" cy="1905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0" y="0"/>
            <a:ext cx="8458200" cy="276999"/>
          </a:xfrm>
          <a:prstGeom prst="rect">
            <a:avLst/>
          </a:prstGeom>
          <a:noFill/>
        </p:spPr>
        <p:txBody>
          <a:bodyPr wrap="square" rtlCol="1">
            <a:spAutoFit/>
          </a:bodyPr>
          <a:lstStyle/>
          <a:p>
            <a:r>
              <a:rPr lang="en-US" sz="1200" b="1" dirty="0">
                <a:solidFill>
                  <a:schemeClr val="accent2">
                    <a:lumMod val="25000"/>
                  </a:schemeClr>
                </a:solidFill>
                <a:latin typeface="Arial Black" pitchFamily="34" charset="0"/>
              </a:rPr>
              <a:t>- What is the correlation between  Gold Price and Oil Price?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1950"/>
            <a:ext cx="5105400" cy="1143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361950"/>
            <a:ext cx="1829055" cy="1143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2006828"/>
            <a:ext cx="8134350" cy="140312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3492690"/>
            <a:ext cx="8134350" cy="1612710"/>
          </a:xfrm>
          <a:prstGeom prst="rect">
            <a:avLst/>
          </a:prstGeom>
        </p:spPr>
      </p:pic>
      <p:sp>
        <p:nvSpPr>
          <p:cNvPr id="8" name="Rectangle 7"/>
          <p:cNvSpPr/>
          <p:nvPr/>
        </p:nvSpPr>
        <p:spPr>
          <a:xfrm>
            <a:off x="19049" y="1635233"/>
            <a:ext cx="7219951" cy="276999"/>
          </a:xfrm>
          <a:prstGeom prst="rect">
            <a:avLst/>
          </a:prstGeom>
        </p:spPr>
        <p:txBody>
          <a:bodyPr wrap="square">
            <a:spAutoFit/>
          </a:bodyPr>
          <a:lstStyle/>
          <a:p>
            <a:r>
              <a:rPr lang="en-US" sz="1200" b="1" dirty="0">
                <a:solidFill>
                  <a:schemeClr val="accent2">
                    <a:lumMod val="25000"/>
                  </a:schemeClr>
                </a:solidFill>
                <a:latin typeface="Arial Black" pitchFamily="34" charset="0"/>
                <a:cs typeface="+mj-cs"/>
              </a:rPr>
              <a:t>- Which ten securities have the highest net profit based on outstanding shares?</a:t>
            </a:r>
          </a:p>
        </p:txBody>
      </p:sp>
    </p:spTree>
    <p:extLst>
      <p:ext uri="{BB962C8B-B14F-4D97-AF65-F5344CB8AC3E}">
        <p14:creationId xmlns:p14="http://schemas.microsoft.com/office/powerpoint/2010/main" val="1839852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9524" y="35153"/>
            <a:ext cx="9124951" cy="276999"/>
          </a:xfrm>
          <a:prstGeom prst="rect">
            <a:avLst/>
          </a:prstGeom>
          <a:noFill/>
        </p:spPr>
        <p:txBody>
          <a:bodyPr wrap="square" rtlCol="1">
            <a:spAutoFit/>
          </a:bodyPr>
          <a:lstStyle/>
          <a:p>
            <a:r>
              <a:rPr lang="en-US" sz="1200" b="1" dirty="0">
                <a:solidFill>
                  <a:schemeClr val="accent2">
                    <a:lumMod val="25000"/>
                  </a:schemeClr>
                </a:solidFill>
                <a:latin typeface="Arial Black" pitchFamily="34" charset="0"/>
              </a:rPr>
              <a:t>- How does the average trading volume correlate with the average price of GOOGLE by year?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76" y="507150"/>
            <a:ext cx="7832645" cy="2140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75" y="2800350"/>
            <a:ext cx="7832646" cy="2299372"/>
          </a:xfrm>
          <a:prstGeom prst="rect">
            <a:avLst/>
          </a:prstGeom>
        </p:spPr>
      </p:pic>
    </p:spTree>
    <p:extLst>
      <p:ext uri="{BB962C8B-B14F-4D97-AF65-F5344CB8AC3E}">
        <p14:creationId xmlns:p14="http://schemas.microsoft.com/office/powerpoint/2010/main" val="500002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39084" y="68818"/>
            <a:ext cx="9104916" cy="307777"/>
          </a:xfrm>
          <a:prstGeom prst="rect">
            <a:avLst/>
          </a:prstGeom>
          <a:noFill/>
        </p:spPr>
        <p:txBody>
          <a:bodyPr wrap="square" rtlCol="1">
            <a:spAutoFit/>
          </a:bodyPr>
          <a:lstStyle/>
          <a:p>
            <a:r>
              <a:rPr lang="en-US" b="1" dirty="0">
                <a:solidFill>
                  <a:schemeClr val="accent2">
                    <a:lumMod val="25000"/>
                  </a:schemeClr>
                </a:solidFill>
                <a:latin typeface="Arial Black" pitchFamily="34" charset="0"/>
              </a:rPr>
              <a:t>- What is the distribution of companies by market capitalization size?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41" y="732366"/>
            <a:ext cx="7391401" cy="237278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66" y="3181350"/>
            <a:ext cx="7391401" cy="1752877"/>
          </a:xfrm>
          <a:prstGeom prst="rect">
            <a:avLst/>
          </a:prstGeom>
        </p:spPr>
      </p:pic>
    </p:spTree>
    <p:extLst>
      <p:ext uri="{BB962C8B-B14F-4D97-AF65-F5344CB8AC3E}">
        <p14:creationId xmlns:p14="http://schemas.microsoft.com/office/powerpoint/2010/main" val="926060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0" y="0"/>
            <a:ext cx="9128045" cy="307777"/>
          </a:xfrm>
          <a:prstGeom prst="rect">
            <a:avLst/>
          </a:prstGeom>
          <a:noFill/>
        </p:spPr>
        <p:txBody>
          <a:bodyPr wrap="square" rtlCol="1">
            <a:spAutoFit/>
          </a:bodyPr>
          <a:lstStyle/>
          <a:p>
            <a:r>
              <a:rPr lang="en-US" b="1" dirty="0">
                <a:solidFill>
                  <a:schemeClr val="accent2">
                    <a:lumMod val="25000"/>
                  </a:schemeClr>
                </a:solidFill>
                <a:latin typeface="Arial Black" pitchFamily="34" charset="0"/>
              </a:rPr>
              <a:t>- Which companies are considered undervalued based on their Price-to-Earnings ratio?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86" y="491759"/>
            <a:ext cx="7831871" cy="25371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87" y="3181350"/>
            <a:ext cx="7831870" cy="1847850"/>
          </a:xfrm>
          <a:prstGeom prst="rect">
            <a:avLst/>
          </a:prstGeom>
        </p:spPr>
      </p:pic>
    </p:spTree>
    <p:extLst>
      <p:ext uri="{BB962C8B-B14F-4D97-AF65-F5344CB8AC3E}">
        <p14:creationId xmlns:p14="http://schemas.microsoft.com/office/powerpoint/2010/main" val="518835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6600" y="114301"/>
            <a:ext cx="634999" cy="4762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03" y="114303"/>
            <a:ext cx="899897" cy="440538"/>
          </a:xfrm>
          <a:prstGeom prst="rect">
            <a:avLst/>
          </a:prstGeom>
        </p:spPr>
      </p:pic>
      <p:sp>
        <p:nvSpPr>
          <p:cNvPr id="7" name="TextBox 6"/>
          <p:cNvSpPr txBox="1"/>
          <p:nvPr/>
        </p:nvSpPr>
        <p:spPr>
          <a:xfrm>
            <a:off x="1600200" y="742950"/>
            <a:ext cx="5852898" cy="523220"/>
          </a:xfrm>
          <a:prstGeom prst="rect">
            <a:avLst/>
          </a:prstGeom>
          <a:noFill/>
        </p:spPr>
        <p:txBody>
          <a:bodyPr wrap="square" rtlCol="1">
            <a:spAutoFit/>
          </a:bodyPr>
          <a:lstStyle/>
          <a:p>
            <a:pPr algn="ctr"/>
            <a:r>
              <a:rPr lang="en-US" b="1" dirty="0">
                <a:solidFill>
                  <a:schemeClr val="accent2">
                    <a:lumMod val="25000"/>
                  </a:schemeClr>
                </a:solidFill>
              </a:rPr>
              <a:t>Ministry of Communications and Information Technology</a:t>
            </a:r>
            <a:br>
              <a:rPr lang="ar-EG" b="1" dirty="0">
                <a:solidFill>
                  <a:schemeClr val="accent2">
                    <a:lumMod val="25000"/>
                  </a:schemeClr>
                </a:solidFill>
              </a:rPr>
            </a:br>
            <a:r>
              <a:rPr lang="en-US" b="1" dirty="0">
                <a:solidFill>
                  <a:schemeClr val="accent2">
                    <a:lumMod val="25000"/>
                  </a:schemeClr>
                </a:solidFill>
              </a:rPr>
              <a:t> Digital Egypt Pioneers Initiative</a:t>
            </a:r>
            <a:r>
              <a:rPr lang="ar-EG" b="1" dirty="0">
                <a:solidFill>
                  <a:schemeClr val="accent2">
                    <a:lumMod val="25000"/>
                  </a:schemeClr>
                </a:solidFill>
              </a:rPr>
              <a:t>) </a:t>
            </a:r>
            <a:r>
              <a:rPr lang="en-US" b="1" dirty="0">
                <a:solidFill>
                  <a:schemeClr val="accent2">
                    <a:lumMod val="25000"/>
                  </a:schemeClr>
                </a:solidFill>
              </a:rPr>
              <a:t>DEPI)  </a:t>
            </a:r>
            <a:endParaRPr lang="en-US" dirty="0">
              <a:solidFill>
                <a:schemeClr val="accent2">
                  <a:lumMod val="25000"/>
                </a:schemeClr>
              </a:solidFill>
            </a:endParaRPr>
          </a:p>
        </p:txBody>
      </p:sp>
      <p:sp>
        <p:nvSpPr>
          <p:cNvPr id="8" name="TextBox 7"/>
          <p:cNvSpPr txBox="1"/>
          <p:nvPr/>
        </p:nvSpPr>
        <p:spPr>
          <a:xfrm>
            <a:off x="1752600" y="1647825"/>
            <a:ext cx="5181600" cy="738664"/>
          </a:xfrm>
          <a:prstGeom prst="rect">
            <a:avLst/>
          </a:prstGeom>
          <a:noFill/>
        </p:spPr>
        <p:txBody>
          <a:bodyPr wrap="square" rtlCol="1">
            <a:spAutoFit/>
          </a:bodyPr>
          <a:lstStyle/>
          <a:p>
            <a:pPr algn="ctr"/>
            <a:r>
              <a:rPr lang="en-US" b="1" dirty="0">
                <a:solidFill>
                  <a:schemeClr val="accent2">
                    <a:lumMod val="25000"/>
                  </a:schemeClr>
                </a:solidFill>
              </a:rPr>
              <a:t>         Graduation Project Document</a:t>
            </a:r>
            <a:endParaRPr lang="en-US" dirty="0">
              <a:solidFill>
                <a:schemeClr val="accent2">
                  <a:lumMod val="25000"/>
                </a:schemeClr>
              </a:solidFill>
            </a:endParaRPr>
          </a:p>
          <a:p>
            <a:pPr algn="ctr"/>
            <a:r>
              <a:rPr lang="en-US" b="1" dirty="0">
                <a:solidFill>
                  <a:schemeClr val="accent2">
                    <a:lumMod val="25000"/>
                  </a:schemeClr>
                </a:solidFill>
              </a:rPr>
              <a:t>    Analyzing Key Drivers of the American Stock Market   2013 -2018</a:t>
            </a:r>
            <a:endParaRPr lang="en-US" dirty="0">
              <a:solidFill>
                <a:schemeClr val="accent2">
                  <a:lumMod val="25000"/>
                </a:schemeClr>
              </a:solidFill>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100" y="2638425"/>
            <a:ext cx="990600" cy="746015"/>
          </a:xfrm>
          <a:prstGeom prst="rect">
            <a:avLst/>
          </a:prstGeom>
        </p:spPr>
      </p:pic>
      <p:sp>
        <p:nvSpPr>
          <p:cNvPr id="11" name="TextBox 10"/>
          <p:cNvSpPr txBox="1"/>
          <p:nvPr/>
        </p:nvSpPr>
        <p:spPr>
          <a:xfrm>
            <a:off x="2743200" y="3667716"/>
            <a:ext cx="3124200" cy="677108"/>
          </a:xfrm>
          <a:prstGeom prst="rect">
            <a:avLst/>
          </a:prstGeom>
          <a:noFill/>
        </p:spPr>
        <p:txBody>
          <a:bodyPr wrap="square" rtlCol="1">
            <a:spAutoFit/>
          </a:bodyPr>
          <a:lstStyle/>
          <a:p>
            <a:pPr algn="ctr"/>
            <a:r>
              <a:rPr lang="en-US" sz="1800" b="1" dirty="0">
                <a:solidFill>
                  <a:schemeClr val="accent2"/>
                </a:solidFill>
              </a:rPr>
              <a:t>Supervisor   </a:t>
            </a:r>
          </a:p>
          <a:p>
            <a:pPr algn="ctr"/>
            <a:r>
              <a:rPr lang="en-US" sz="2000" b="1" dirty="0">
                <a:solidFill>
                  <a:schemeClr val="accent2">
                    <a:lumMod val="25000"/>
                  </a:schemeClr>
                </a:solidFill>
              </a:rPr>
              <a:t>ENG/ Marwan </a:t>
            </a:r>
            <a:r>
              <a:rPr lang="en-US" sz="2000" b="1" dirty="0" err="1">
                <a:solidFill>
                  <a:schemeClr val="accent2">
                    <a:lumMod val="25000"/>
                  </a:schemeClr>
                </a:solidFill>
              </a:rPr>
              <a:t>Mokhtar</a:t>
            </a:r>
            <a:endParaRPr lang="en-US" sz="2000" b="1" dirty="0">
              <a:solidFill>
                <a:schemeClr val="accent2">
                  <a:lumMod val="2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15954" y="12506"/>
            <a:ext cx="7527845" cy="338554"/>
          </a:xfrm>
          <a:prstGeom prst="rect">
            <a:avLst/>
          </a:prstGeom>
          <a:noFill/>
        </p:spPr>
        <p:txBody>
          <a:bodyPr wrap="square" rtlCol="1">
            <a:spAutoFit/>
          </a:bodyPr>
          <a:lstStyle/>
          <a:p>
            <a:r>
              <a:rPr lang="en-US" sz="1600" b="1" dirty="0">
                <a:solidFill>
                  <a:schemeClr val="accent2">
                    <a:lumMod val="25000"/>
                  </a:schemeClr>
                </a:solidFill>
                <a:latin typeface="Arial Black" pitchFamily="34" charset="0"/>
              </a:rPr>
              <a:t>- What is the count of companies in each category?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666750"/>
            <a:ext cx="7696200" cy="25146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25" y="3333750"/>
            <a:ext cx="7696200" cy="1607528"/>
          </a:xfrm>
          <a:prstGeom prst="rect">
            <a:avLst/>
          </a:prstGeom>
        </p:spPr>
      </p:pic>
    </p:spTree>
    <p:extLst>
      <p:ext uri="{BB962C8B-B14F-4D97-AF65-F5344CB8AC3E}">
        <p14:creationId xmlns:p14="http://schemas.microsoft.com/office/powerpoint/2010/main" val="2567241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28575" y="0"/>
            <a:ext cx="9010650" cy="338554"/>
          </a:xfrm>
          <a:prstGeom prst="rect">
            <a:avLst/>
          </a:prstGeom>
          <a:noFill/>
        </p:spPr>
        <p:txBody>
          <a:bodyPr wrap="square" rtlCol="1">
            <a:spAutoFit/>
          </a:bodyPr>
          <a:lstStyle/>
          <a:p>
            <a:r>
              <a:rPr lang="en-US" sz="1600" b="1" dirty="0">
                <a:solidFill>
                  <a:schemeClr val="accent2">
                    <a:lumMod val="25000"/>
                  </a:schemeClr>
                </a:solidFill>
                <a:latin typeface="Arial Black" pitchFamily="34" charset="0"/>
              </a:rPr>
              <a:t>- Which industry had the highest average trading volume for each year?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590550"/>
            <a:ext cx="7848600" cy="23622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028950"/>
            <a:ext cx="7848600" cy="1962150"/>
          </a:xfrm>
          <a:prstGeom prst="rect">
            <a:avLst/>
          </a:prstGeom>
        </p:spPr>
      </p:pic>
    </p:spTree>
    <p:extLst>
      <p:ext uri="{BB962C8B-B14F-4D97-AF65-F5344CB8AC3E}">
        <p14:creationId xmlns:p14="http://schemas.microsoft.com/office/powerpoint/2010/main" val="3535174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0" y="32266"/>
            <a:ext cx="8686800" cy="338554"/>
          </a:xfrm>
          <a:prstGeom prst="rect">
            <a:avLst/>
          </a:prstGeom>
          <a:noFill/>
        </p:spPr>
        <p:txBody>
          <a:bodyPr wrap="square" rtlCol="1">
            <a:spAutoFit/>
          </a:bodyPr>
          <a:lstStyle/>
          <a:p>
            <a:r>
              <a:rPr lang="en-US" sz="1600" b="1" dirty="0">
                <a:solidFill>
                  <a:schemeClr val="accent2">
                    <a:lumMod val="25000"/>
                  </a:schemeClr>
                </a:solidFill>
                <a:latin typeface="Arial Black" pitchFamily="34" charset="0"/>
              </a:rPr>
              <a:t>- What is the total trading volume on S&amp;P 500 index for each year?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514350"/>
            <a:ext cx="7230484" cy="224821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074" y="2876549"/>
            <a:ext cx="7240009" cy="2114551"/>
          </a:xfrm>
          <a:prstGeom prst="rect">
            <a:avLst/>
          </a:prstGeom>
        </p:spPr>
      </p:pic>
    </p:spTree>
    <p:extLst>
      <p:ext uri="{BB962C8B-B14F-4D97-AF65-F5344CB8AC3E}">
        <p14:creationId xmlns:p14="http://schemas.microsoft.com/office/powerpoint/2010/main" val="1197419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30348" y="12506"/>
            <a:ext cx="9113652" cy="338554"/>
          </a:xfrm>
          <a:prstGeom prst="rect">
            <a:avLst/>
          </a:prstGeom>
          <a:noFill/>
        </p:spPr>
        <p:txBody>
          <a:bodyPr wrap="square" rtlCol="1">
            <a:spAutoFit/>
          </a:bodyPr>
          <a:lstStyle/>
          <a:p>
            <a:r>
              <a:rPr lang="en-US" sz="1600" b="1" dirty="0">
                <a:solidFill>
                  <a:schemeClr val="accent2">
                    <a:lumMod val="25000"/>
                  </a:schemeClr>
                </a:solidFill>
                <a:latin typeface="Arial Black" pitchFamily="34" charset="0"/>
              </a:rPr>
              <a:t>- Which days experienced significant closing price changes greater than 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36" y="514350"/>
            <a:ext cx="8524875" cy="2286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11" y="2876550"/>
            <a:ext cx="8524875" cy="2029691"/>
          </a:xfrm>
          <a:prstGeom prst="rect">
            <a:avLst/>
          </a:prstGeom>
        </p:spPr>
      </p:pic>
    </p:spTree>
    <p:extLst>
      <p:ext uri="{BB962C8B-B14F-4D97-AF65-F5344CB8AC3E}">
        <p14:creationId xmlns:p14="http://schemas.microsoft.com/office/powerpoint/2010/main" val="193282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0" y="21156"/>
            <a:ext cx="9144000" cy="307777"/>
          </a:xfrm>
          <a:prstGeom prst="rect">
            <a:avLst/>
          </a:prstGeom>
          <a:noFill/>
        </p:spPr>
        <p:txBody>
          <a:bodyPr wrap="square" rtlCol="1">
            <a:spAutoFit/>
          </a:bodyPr>
          <a:lstStyle/>
          <a:p>
            <a:r>
              <a:rPr lang="en-US" b="1" dirty="0">
                <a:solidFill>
                  <a:schemeClr val="accent2">
                    <a:lumMod val="25000"/>
                  </a:schemeClr>
                </a:solidFill>
                <a:latin typeface="Arial Black" pitchFamily="34" charset="0"/>
              </a:rPr>
              <a:t>- What is the best performing month in every year based on volume?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66750"/>
            <a:ext cx="8686800" cy="2438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181350"/>
            <a:ext cx="8686800" cy="1876804"/>
          </a:xfrm>
          <a:prstGeom prst="rect">
            <a:avLst/>
          </a:prstGeom>
        </p:spPr>
      </p:pic>
    </p:spTree>
    <p:extLst>
      <p:ext uri="{BB962C8B-B14F-4D97-AF65-F5344CB8AC3E}">
        <p14:creationId xmlns:p14="http://schemas.microsoft.com/office/powerpoint/2010/main" val="573234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Box 1"/>
          <p:cNvSpPr txBox="1"/>
          <p:nvPr/>
        </p:nvSpPr>
        <p:spPr>
          <a:xfrm>
            <a:off x="0" y="27121"/>
            <a:ext cx="9144000" cy="338554"/>
          </a:xfrm>
          <a:prstGeom prst="rect">
            <a:avLst/>
          </a:prstGeom>
          <a:noFill/>
        </p:spPr>
        <p:txBody>
          <a:bodyPr wrap="square" rtlCol="1">
            <a:spAutoFit/>
          </a:bodyPr>
          <a:lstStyle/>
          <a:p>
            <a:r>
              <a:rPr lang="en-US" sz="1600" b="1" dirty="0">
                <a:solidFill>
                  <a:schemeClr val="accent2">
                    <a:lumMod val="25000"/>
                  </a:schemeClr>
                </a:solidFill>
                <a:latin typeface="Arial Black" pitchFamily="34" charset="0"/>
              </a:rPr>
              <a:t>- What is the lowest performing quarter in every year based on volume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590550"/>
            <a:ext cx="8686800" cy="2438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181350"/>
            <a:ext cx="8686800" cy="1809750"/>
          </a:xfrm>
          <a:prstGeom prst="rect">
            <a:avLst/>
          </a:prstGeom>
        </p:spPr>
      </p:pic>
    </p:spTree>
    <p:extLst>
      <p:ext uri="{BB962C8B-B14F-4D97-AF65-F5344CB8AC3E}">
        <p14:creationId xmlns:p14="http://schemas.microsoft.com/office/powerpoint/2010/main" val="2144862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2" name="TextBox 1"/>
          <p:cNvSpPr txBox="1"/>
          <p:nvPr/>
        </p:nvSpPr>
        <p:spPr>
          <a:xfrm>
            <a:off x="1304925" y="1733550"/>
            <a:ext cx="6172200" cy="1015663"/>
          </a:xfrm>
          <a:prstGeom prst="rect">
            <a:avLst/>
          </a:prstGeom>
          <a:noFill/>
        </p:spPr>
        <p:txBody>
          <a:bodyPr wrap="square" rtlCol="1">
            <a:spAutoFit/>
          </a:bodyPr>
          <a:lstStyle/>
          <a:p>
            <a:pPr algn="ctr"/>
            <a:r>
              <a:rPr lang="en-US" sz="6000" b="1" dirty="0">
                <a:solidFill>
                  <a:schemeClr val="accent2"/>
                </a:solidFill>
                <a:latin typeface="Arial Black" pitchFamily="34" charset="0"/>
              </a:rPr>
              <a:t>POWER BI</a:t>
            </a:r>
          </a:p>
        </p:txBody>
      </p:sp>
    </p:spTree>
    <p:extLst>
      <p:ext uri="{BB962C8B-B14F-4D97-AF65-F5344CB8AC3E}">
        <p14:creationId xmlns:p14="http://schemas.microsoft.com/office/powerpoint/2010/main" val="2755782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5"/>
            <a:ext cx="9144000" cy="5142350"/>
          </a:xfrm>
          <a:prstGeom prst="rect">
            <a:avLst/>
          </a:prstGeom>
        </p:spPr>
      </p:pic>
    </p:spTree>
    <p:extLst>
      <p:ext uri="{BB962C8B-B14F-4D97-AF65-F5344CB8AC3E}">
        <p14:creationId xmlns:p14="http://schemas.microsoft.com/office/powerpoint/2010/main" val="1576989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9"/>
            <a:ext cx="9144000" cy="5137182"/>
          </a:xfrm>
          <a:prstGeom prst="rect">
            <a:avLst/>
          </a:prstGeom>
        </p:spPr>
      </p:pic>
    </p:spTree>
    <p:extLst>
      <p:ext uri="{BB962C8B-B14F-4D97-AF65-F5344CB8AC3E}">
        <p14:creationId xmlns:p14="http://schemas.microsoft.com/office/powerpoint/2010/main" val="440868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8" y="0"/>
            <a:ext cx="9111344" cy="5143500"/>
          </a:xfrm>
          <a:prstGeom prst="rect">
            <a:avLst/>
          </a:prstGeom>
        </p:spPr>
      </p:pic>
    </p:spTree>
    <p:extLst>
      <p:ext uri="{BB962C8B-B14F-4D97-AF65-F5344CB8AC3E}">
        <p14:creationId xmlns:p14="http://schemas.microsoft.com/office/powerpoint/2010/main" val="623019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6" name="Google Shape;246;p29"/>
          <p:cNvSpPr txBox="1"/>
          <p:nvPr/>
        </p:nvSpPr>
        <p:spPr>
          <a:xfrm>
            <a:off x="2563427" y="515883"/>
            <a:ext cx="4952400" cy="384652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dirty="0">
              <a:solidFill>
                <a:schemeClr val="dk1"/>
              </a:solidFill>
              <a:latin typeface="Aboreto"/>
              <a:ea typeface="Aboreto"/>
              <a:cs typeface="Aboreto"/>
              <a:sym typeface="Aboreto"/>
            </a:endParaRPr>
          </a:p>
        </p:txBody>
      </p:sp>
      <p:sp>
        <p:nvSpPr>
          <p:cNvPr id="5" name="Rectangle 4"/>
          <p:cNvSpPr/>
          <p:nvPr/>
        </p:nvSpPr>
        <p:spPr>
          <a:xfrm>
            <a:off x="2438400" y="666750"/>
            <a:ext cx="4255573" cy="3908762"/>
          </a:xfrm>
          <a:prstGeom prst="rect">
            <a:avLst/>
          </a:prstGeom>
        </p:spPr>
        <p:txBody>
          <a:bodyPr wrap="square">
            <a:spAutoFit/>
          </a:bodyPr>
          <a:lstStyle/>
          <a:p>
            <a:r>
              <a:rPr lang="en-US" sz="3200" b="1" dirty="0">
                <a:solidFill>
                  <a:schemeClr val="accent2"/>
                </a:solidFill>
              </a:rPr>
              <a:t>Team Members:</a:t>
            </a:r>
          </a:p>
          <a:p>
            <a:endParaRPr lang="en-US" sz="2800" dirty="0"/>
          </a:p>
          <a:p>
            <a:pPr marL="285750" lvl="0" indent="-285750">
              <a:buFont typeface="Arial" pitchFamily="34" charset="0"/>
              <a:buChar char="•"/>
            </a:pPr>
            <a:r>
              <a:rPr lang="en-US" sz="2000" b="1" dirty="0">
                <a:solidFill>
                  <a:schemeClr val="accent2">
                    <a:lumMod val="25000"/>
                  </a:schemeClr>
                </a:solidFill>
              </a:rPr>
              <a:t> </a:t>
            </a:r>
            <a:r>
              <a:rPr lang="en-US" sz="2000" b="1" dirty="0" err="1">
                <a:solidFill>
                  <a:schemeClr val="accent2">
                    <a:lumMod val="25000"/>
                  </a:schemeClr>
                </a:solidFill>
              </a:rPr>
              <a:t>Maha</a:t>
            </a:r>
            <a:r>
              <a:rPr lang="en-US" sz="2000" b="1" dirty="0">
                <a:solidFill>
                  <a:schemeClr val="accent2">
                    <a:lumMod val="25000"/>
                  </a:schemeClr>
                </a:solidFill>
              </a:rPr>
              <a:t> </a:t>
            </a:r>
            <a:r>
              <a:rPr lang="en-US" sz="2000" b="1" dirty="0" err="1">
                <a:solidFill>
                  <a:schemeClr val="accent2">
                    <a:lumMod val="25000"/>
                  </a:schemeClr>
                </a:solidFill>
              </a:rPr>
              <a:t>Fathy</a:t>
            </a:r>
            <a:r>
              <a:rPr lang="en-US" sz="2000" b="1" dirty="0">
                <a:solidFill>
                  <a:schemeClr val="accent2">
                    <a:lumMod val="25000"/>
                  </a:schemeClr>
                </a:solidFill>
              </a:rPr>
              <a:t> </a:t>
            </a:r>
            <a:r>
              <a:rPr lang="en-US" sz="2000" b="1" dirty="0" err="1">
                <a:solidFill>
                  <a:schemeClr val="accent2">
                    <a:lumMod val="25000"/>
                  </a:schemeClr>
                </a:solidFill>
              </a:rPr>
              <a:t>Ghoneim</a:t>
            </a:r>
            <a:endParaRPr lang="en-US" sz="2000" b="1" dirty="0">
              <a:solidFill>
                <a:schemeClr val="accent2">
                  <a:lumMod val="25000"/>
                </a:schemeClr>
              </a:solidFill>
            </a:endParaRPr>
          </a:p>
          <a:p>
            <a:pPr lvl="0"/>
            <a:endParaRPr lang="en-US" sz="2000" b="1" dirty="0">
              <a:solidFill>
                <a:schemeClr val="accent2">
                  <a:lumMod val="25000"/>
                </a:schemeClr>
              </a:solidFill>
            </a:endParaRPr>
          </a:p>
          <a:p>
            <a:pPr marL="285750" lvl="0" indent="-285750">
              <a:buFont typeface="Arial" pitchFamily="34" charset="0"/>
              <a:buChar char="•"/>
            </a:pPr>
            <a:r>
              <a:rPr lang="en-US" sz="2000" b="1" dirty="0">
                <a:solidFill>
                  <a:schemeClr val="accent2">
                    <a:lumMod val="25000"/>
                  </a:schemeClr>
                </a:solidFill>
              </a:rPr>
              <a:t> </a:t>
            </a:r>
            <a:r>
              <a:rPr lang="en-US" sz="2000" b="1" dirty="0" err="1">
                <a:solidFill>
                  <a:schemeClr val="accent2">
                    <a:lumMod val="25000"/>
                  </a:schemeClr>
                </a:solidFill>
              </a:rPr>
              <a:t>Gehad</a:t>
            </a:r>
            <a:r>
              <a:rPr lang="en-US" sz="2000" b="1" dirty="0">
                <a:solidFill>
                  <a:schemeClr val="accent2">
                    <a:lumMod val="25000"/>
                  </a:schemeClr>
                </a:solidFill>
              </a:rPr>
              <a:t> </a:t>
            </a:r>
            <a:r>
              <a:rPr lang="en-US" sz="2000" b="1" dirty="0" err="1">
                <a:solidFill>
                  <a:schemeClr val="accent2">
                    <a:lumMod val="25000"/>
                  </a:schemeClr>
                </a:solidFill>
              </a:rPr>
              <a:t>Abdulhamied</a:t>
            </a:r>
            <a:r>
              <a:rPr lang="en-US" sz="2000" b="1" dirty="0">
                <a:solidFill>
                  <a:schemeClr val="accent2">
                    <a:lumMod val="25000"/>
                  </a:schemeClr>
                </a:solidFill>
              </a:rPr>
              <a:t> </a:t>
            </a:r>
            <a:r>
              <a:rPr lang="en-US" sz="2000" b="1" dirty="0" err="1">
                <a:solidFill>
                  <a:schemeClr val="accent2">
                    <a:lumMod val="25000"/>
                  </a:schemeClr>
                </a:solidFill>
              </a:rPr>
              <a:t>Soliman</a:t>
            </a:r>
            <a:endParaRPr lang="en-US" sz="2000" b="1" dirty="0">
              <a:solidFill>
                <a:schemeClr val="accent2">
                  <a:lumMod val="25000"/>
                </a:schemeClr>
              </a:solidFill>
            </a:endParaRPr>
          </a:p>
          <a:p>
            <a:pPr lvl="0"/>
            <a:endParaRPr lang="en-US" sz="2000" b="1" dirty="0">
              <a:solidFill>
                <a:schemeClr val="accent2">
                  <a:lumMod val="25000"/>
                </a:schemeClr>
              </a:solidFill>
            </a:endParaRPr>
          </a:p>
          <a:p>
            <a:pPr marL="285750" lvl="0" indent="-285750">
              <a:buFont typeface="Arial" pitchFamily="34" charset="0"/>
              <a:buChar char="•"/>
            </a:pPr>
            <a:r>
              <a:rPr lang="en-US" sz="2000" b="1" dirty="0">
                <a:solidFill>
                  <a:schemeClr val="accent2">
                    <a:lumMod val="25000"/>
                  </a:schemeClr>
                </a:solidFill>
              </a:rPr>
              <a:t> Dina </a:t>
            </a:r>
            <a:r>
              <a:rPr lang="en-US" sz="2000" b="1" dirty="0" err="1">
                <a:solidFill>
                  <a:schemeClr val="accent2">
                    <a:lumMod val="25000"/>
                  </a:schemeClr>
                </a:solidFill>
              </a:rPr>
              <a:t>Khaled</a:t>
            </a:r>
            <a:r>
              <a:rPr lang="en-US" sz="2000" b="1" dirty="0">
                <a:solidFill>
                  <a:schemeClr val="accent2">
                    <a:lumMod val="25000"/>
                  </a:schemeClr>
                </a:solidFill>
              </a:rPr>
              <a:t> </a:t>
            </a:r>
            <a:r>
              <a:rPr lang="en-US" sz="2000" b="1" dirty="0" err="1">
                <a:solidFill>
                  <a:schemeClr val="accent2">
                    <a:lumMod val="25000"/>
                  </a:schemeClr>
                </a:solidFill>
              </a:rPr>
              <a:t>Helal</a:t>
            </a:r>
            <a:endParaRPr lang="en-US" sz="2000" b="1" dirty="0">
              <a:solidFill>
                <a:schemeClr val="accent2">
                  <a:lumMod val="25000"/>
                </a:schemeClr>
              </a:solidFill>
            </a:endParaRPr>
          </a:p>
          <a:p>
            <a:pPr lvl="0"/>
            <a:endParaRPr lang="en-US" sz="2000" b="1" dirty="0">
              <a:solidFill>
                <a:schemeClr val="accent2">
                  <a:lumMod val="25000"/>
                </a:schemeClr>
              </a:solidFill>
            </a:endParaRPr>
          </a:p>
          <a:p>
            <a:pPr marL="285750" lvl="0" indent="-285750">
              <a:buFont typeface="Arial" pitchFamily="34" charset="0"/>
              <a:buChar char="•"/>
            </a:pPr>
            <a:r>
              <a:rPr lang="en-US" sz="2000" b="1" dirty="0" err="1">
                <a:solidFill>
                  <a:schemeClr val="accent2">
                    <a:lumMod val="25000"/>
                  </a:schemeClr>
                </a:solidFill>
              </a:rPr>
              <a:t>Ayat</a:t>
            </a:r>
            <a:r>
              <a:rPr lang="en-US" sz="2000" b="1" dirty="0">
                <a:solidFill>
                  <a:schemeClr val="accent2">
                    <a:lumMod val="25000"/>
                  </a:schemeClr>
                </a:solidFill>
              </a:rPr>
              <a:t> </a:t>
            </a:r>
            <a:r>
              <a:rPr lang="en-US" sz="2000" b="1" dirty="0" err="1">
                <a:solidFill>
                  <a:schemeClr val="accent2">
                    <a:lumMod val="25000"/>
                  </a:schemeClr>
                </a:solidFill>
              </a:rPr>
              <a:t>Abdulhamied</a:t>
            </a:r>
            <a:r>
              <a:rPr lang="en-US" sz="2000" b="1" dirty="0">
                <a:solidFill>
                  <a:schemeClr val="accent2">
                    <a:lumMod val="25000"/>
                  </a:schemeClr>
                </a:solidFill>
              </a:rPr>
              <a:t> </a:t>
            </a:r>
            <a:r>
              <a:rPr lang="en-US" sz="2000" b="1" dirty="0" err="1">
                <a:solidFill>
                  <a:schemeClr val="accent2">
                    <a:lumMod val="25000"/>
                  </a:schemeClr>
                </a:solidFill>
              </a:rPr>
              <a:t>Abulkhair</a:t>
            </a:r>
            <a:br>
              <a:rPr lang="en-US" sz="2000" b="1" dirty="0">
                <a:solidFill>
                  <a:schemeClr val="accent2">
                    <a:lumMod val="25000"/>
                  </a:schemeClr>
                </a:solidFill>
              </a:rPr>
            </a:br>
            <a:endParaRPr lang="en-US" sz="2000" b="1" dirty="0">
              <a:solidFill>
                <a:schemeClr val="accent2">
                  <a:lumMod val="25000"/>
                </a:schemeClr>
              </a:solidFill>
            </a:endParaRPr>
          </a:p>
          <a:p>
            <a:r>
              <a:rPr lang="en-US" dirty="0">
                <a:solidFill>
                  <a:schemeClr val="accent2">
                    <a:lumMod val="25000"/>
                  </a:schemeClr>
                </a:solidFill>
              </a:rPr>
              <a:t> </a:t>
            </a:r>
          </a:p>
          <a:p>
            <a:r>
              <a:rPr lang="en-US"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97"/>
        <p:cNvGrpSpPr/>
        <p:nvPr/>
      </p:nvGrpSpPr>
      <p:grpSpPr>
        <a:xfrm>
          <a:off x="0" y="0"/>
          <a:ext cx="0" cy="0"/>
          <a:chOff x="0" y="0"/>
          <a:chExt cx="0" cy="0"/>
        </a:xfrm>
      </p:grpSpPr>
      <p:sp>
        <p:nvSpPr>
          <p:cNvPr id="2" name="TextBox 1"/>
          <p:cNvSpPr txBox="1"/>
          <p:nvPr/>
        </p:nvSpPr>
        <p:spPr>
          <a:xfrm>
            <a:off x="1295400" y="49083"/>
            <a:ext cx="5791200" cy="523220"/>
          </a:xfrm>
          <a:prstGeom prst="rect">
            <a:avLst/>
          </a:prstGeom>
          <a:noFill/>
        </p:spPr>
        <p:txBody>
          <a:bodyPr wrap="square" rtlCol="1">
            <a:spAutoFit/>
          </a:bodyPr>
          <a:lstStyle/>
          <a:p>
            <a:pPr algn="ctr"/>
            <a:r>
              <a:rPr lang="en-US" sz="2800" dirty="0">
                <a:solidFill>
                  <a:schemeClr val="accent2"/>
                </a:solidFill>
                <a:latin typeface="Arial Black" pitchFamily="34" charset="0"/>
              </a:rPr>
              <a:t>Sum Of </a:t>
            </a:r>
            <a:r>
              <a:rPr lang="en-US" sz="2800" dirty="0" err="1">
                <a:solidFill>
                  <a:schemeClr val="accent2"/>
                </a:solidFill>
                <a:latin typeface="Arial Black" pitchFamily="34" charset="0"/>
              </a:rPr>
              <a:t>Market_Cap</a:t>
            </a:r>
            <a:endParaRPr lang="en-US" sz="2800" dirty="0">
              <a:solidFill>
                <a:schemeClr val="accent2"/>
              </a:solidFill>
              <a:latin typeface="Arial Black"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 y="742950"/>
            <a:ext cx="7753349" cy="4148493"/>
          </a:xfrm>
          <a:prstGeom prst="rect">
            <a:avLst/>
          </a:prstGeom>
        </p:spPr>
      </p:pic>
    </p:spTree>
    <p:extLst>
      <p:ext uri="{BB962C8B-B14F-4D97-AF65-F5344CB8AC3E}">
        <p14:creationId xmlns:p14="http://schemas.microsoft.com/office/powerpoint/2010/main" val="2722016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 y="0"/>
            <a:ext cx="9136844" cy="5143500"/>
          </a:xfrm>
          <a:prstGeom prst="rect">
            <a:avLst/>
          </a:prstGeom>
        </p:spPr>
      </p:pic>
    </p:spTree>
    <p:extLst>
      <p:ext uri="{BB962C8B-B14F-4D97-AF65-F5344CB8AC3E}">
        <p14:creationId xmlns:p14="http://schemas.microsoft.com/office/powerpoint/2010/main" val="2840839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 name="TextBox 3"/>
          <p:cNvSpPr txBox="1"/>
          <p:nvPr/>
        </p:nvSpPr>
        <p:spPr>
          <a:xfrm>
            <a:off x="1371600" y="43160"/>
            <a:ext cx="6172200" cy="461665"/>
          </a:xfrm>
          <a:prstGeom prst="rect">
            <a:avLst/>
          </a:prstGeom>
          <a:noFill/>
        </p:spPr>
        <p:txBody>
          <a:bodyPr wrap="square" rtlCol="1">
            <a:spAutoFit/>
          </a:bodyPr>
          <a:lstStyle/>
          <a:p>
            <a:pPr algn="ctr"/>
            <a:r>
              <a:rPr lang="en-US" sz="2400" b="1" dirty="0">
                <a:solidFill>
                  <a:schemeClr val="accent2"/>
                </a:solidFill>
                <a:latin typeface="Arial Black" pitchFamily="34" charset="0"/>
              </a:rPr>
              <a:t>High-Low-Volume Distribution</a:t>
            </a:r>
          </a:p>
        </p:txBody>
      </p:sp>
      <p:sp>
        <p:nvSpPr>
          <p:cNvPr id="5" name="TextBox 4"/>
          <p:cNvSpPr txBox="1"/>
          <p:nvPr/>
        </p:nvSpPr>
        <p:spPr>
          <a:xfrm>
            <a:off x="990600" y="2838448"/>
            <a:ext cx="6324600" cy="461665"/>
          </a:xfrm>
          <a:prstGeom prst="rect">
            <a:avLst/>
          </a:prstGeom>
          <a:noFill/>
        </p:spPr>
        <p:txBody>
          <a:bodyPr wrap="square" rtlCol="1">
            <a:spAutoFit/>
          </a:bodyPr>
          <a:lstStyle/>
          <a:p>
            <a:pPr algn="ctr"/>
            <a:r>
              <a:rPr lang="en-US" sz="2400" b="1" dirty="0">
                <a:solidFill>
                  <a:schemeClr val="accent2"/>
                </a:solidFill>
                <a:latin typeface="Arial Black" pitchFamily="34" charset="0"/>
              </a:rPr>
              <a:t>Volatility &amp; Return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523875"/>
            <a:ext cx="8802328" cy="22955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36" y="3300113"/>
            <a:ext cx="8802328" cy="1762772"/>
          </a:xfrm>
          <a:prstGeom prst="rect">
            <a:avLst/>
          </a:prstGeom>
        </p:spPr>
      </p:pic>
    </p:spTree>
    <p:extLst>
      <p:ext uri="{BB962C8B-B14F-4D97-AF65-F5344CB8AC3E}">
        <p14:creationId xmlns:p14="http://schemas.microsoft.com/office/powerpoint/2010/main" val="2134799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 y="0"/>
            <a:ext cx="9134782" cy="5143500"/>
          </a:xfrm>
          <a:prstGeom prst="rect">
            <a:avLst/>
          </a:prstGeom>
        </p:spPr>
      </p:pic>
    </p:spTree>
    <p:extLst>
      <p:ext uri="{BB962C8B-B14F-4D97-AF65-F5344CB8AC3E}">
        <p14:creationId xmlns:p14="http://schemas.microsoft.com/office/powerpoint/2010/main" val="3127186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895600" cy="29527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1" y="0"/>
            <a:ext cx="3048298" cy="295275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899" y="0"/>
            <a:ext cx="3177335" cy="295275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69" y="3123946"/>
            <a:ext cx="4286848" cy="186715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2216" y="3105150"/>
            <a:ext cx="4739584" cy="1885950"/>
          </a:xfrm>
          <a:prstGeom prst="rect">
            <a:avLst/>
          </a:prstGeom>
        </p:spPr>
      </p:pic>
    </p:spTree>
    <p:extLst>
      <p:ext uri="{BB962C8B-B14F-4D97-AF65-F5344CB8AC3E}">
        <p14:creationId xmlns:p14="http://schemas.microsoft.com/office/powerpoint/2010/main" val="282423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41"/>
            <a:ext cx="9144000" cy="5135418"/>
          </a:xfrm>
          <a:prstGeom prst="rect">
            <a:avLst/>
          </a:prstGeom>
        </p:spPr>
      </p:pic>
    </p:spTree>
    <p:extLst>
      <p:ext uri="{BB962C8B-B14F-4D97-AF65-F5344CB8AC3E}">
        <p14:creationId xmlns:p14="http://schemas.microsoft.com/office/powerpoint/2010/main" val="3043309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 y="0"/>
            <a:ext cx="9134782" cy="5143500"/>
          </a:xfrm>
          <a:prstGeom prst="rect">
            <a:avLst/>
          </a:prstGeom>
        </p:spPr>
      </p:pic>
    </p:spTree>
    <p:extLst>
      <p:ext uri="{BB962C8B-B14F-4D97-AF65-F5344CB8AC3E}">
        <p14:creationId xmlns:p14="http://schemas.microsoft.com/office/powerpoint/2010/main" val="3743143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18"/>
            <a:ext cx="9144000" cy="5125064"/>
          </a:xfrm>
          <a:prstGeom prst="rect">
            <a:avLst/>
          </a:prstGeom>
        </p:spPr>
      </p:pic>
    </p:spTree>
    <p:extLst>
      <p:ext uri="{BB962C8B-B14F-4D97-AF65-F5344CB8AC3E}">
        <p14:creationId xmlns:p14="http://schemas.microsoft.com/office/powerpoint/2010/main" val="1797804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99ACAC-4828-E341-9F49-C842EEB06CFF}"/>
              </a:ext>
            </a:extLst>
          </p:cNvPr>
          <p:cNvSpPr>
            <a:spLocks noGrp="1"/>
          </p:cNvSpPr>
          <p:nvPr>
            <p:ph type="body" idx="1"/>
          </p:nvPr>
        </p:nvSpPr>
        <p:spPr>
          <a:xfrm>
            <a:off x="304800" y="1202472"/>
            <a:ext cx="4114800" cy="3921978"/>
          </a:xfrm>
        </p:spPr>
        <p:txBody>
          <a:bodyPr/>
          <a:lstStyle/>
          <a:p>
            <a:pPr marL="152400" indent="0">
              <a:buNone/>
            </a:pPr>
            <a:r>
              <a:rPr lang="en-US" b="1" dirty="0">
                <a:ea typeface="Aptos" panose="020B0004020202020204" pitchFamily="34" charset="0"/>
                <a:cs typeface="Arial" panose="020B0604020202020204" pitchFamily="34" charset="0"/>
              </a:rPr>
              <a:t>        </a:t>
            </a:r>
            <a:r>
              <a:rPr lang="en-US" sz="1800" b="1" dirty="0"/>
              <a:t>Focus on Long-term Growth</a:t>
            </a:r>
          </a:p>
          <a:p>
            <a:pPr marL="152400" inden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r>
              <a:rPr lang="en-US" sz="1800" b="1" dirty="0">
                <a:effectLst/>
                <a:latin typeface="Aptos" panose="020B0004020202020204" pitchFamily="34" charset="0"/>
                <a:ea typeface="Aptos" panose="020B0004020202020204" pitchFamily="34" charset="0"/>
                <a:cs typeface="Arial" panose="020B0604020202020204" pitchFamily="34" charset="0"/>
              </a:rPr>
              <a:t>    </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dirty="0"/>
              <a:t>Beware of Rising Interest Rates</a:t>
            </a:r>
          </a:p>
          <a:p>
            <a:pPr marL="152400" indent="0">
              <a:buNone/>
            </a:pPr>
            <a:endParaRPr lang="en-US" dirty="0"/>
          </a:p>
          <a:p>
            <a:pPr marL="152400" indent="0">
              <a:buNone/>
            </a:pPr>
            <a:r>
              <a:rPr lang="en-US" dirty="0"/>
              <a:t> </a:t>
            </a:r>
            <a:r>
              <a:rPr lang="en-US" sz="1800" b="1" dirty="0"/>
              <a:t>    Invest in S&amp;P 500 Index Funds</a:t>
            </a:r>
          </a:p>
          <a:p>
            <a:pPr marL="152400" indent="0">
              <a:buNone/>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152400" indent="0">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b="1" dirty="0"/>
              <a:t>Diversify Your Portfolio</a:t>
            </a:r>
          </a:p>
          <a:p>
            <a:pPr marL="152400" inden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b="1" dirty="0"/>
              <a:t>Monitor Economic Indicators</a:t>
            </a:r>
          </a:p>
          <a:p>
            <a:pPr marL="152400" inden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b="1" dirty="0"/>
              <a:t>Stay Updated on Global Conditions</a:t>
            </a:r>
          </a:p>
          <a:p>
            <a:pPr marL="152400" indent="0">
              <a:buNone/>
            </a:pPr>
            <a:endParaRPr lang="en-US" sz="1800" b="1"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r>
              <a:rPr lang="en-US" sz="1800" b="1" dirty="0"/>
              <a:t>     </a:t>
            </a:r>
            <a:endParaRPr lang="en-US" sz="1800" b="1"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r>
              <a:rPr lang="en-US" sz="1800" kern="100" dirty="0">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sz="1800" b="1" kern="100" dirty="0">
              <a:effectLst/>
              <a:latin typeface="Aptos" panose="020B0004020202020204" pitchFamily="34" charset="0"/>
              <a:ea typeface="Aptos" panose="020B0004020202020204" pitchFamily="34" charset="0"/>
              <a:cs typeface="Arial" panose="020B0604020202020204" pitchFamily="34" charset="0"/>
            </a:endParaRPr>
          </a:p>
          <a:p>
            <a:pPr marL="152400" indent="0">
              <a:buNone/>
            </a:pPr>
            <a:endParaRPr lang="en-US" dirty="0"/>
          </a:p>
        </p:txBody>
      </p:sp>
      <p:sp>
        <p:nvSpPr>
          <p:cNvPr id="4" name="TextBox 3">
            <a:extLst>
              <a:ext uri="{FF2B5EF4-FFF2-40B4-BE49-F238E27FC236}">
                <a16:creationId xmlns:a16="http://schemas.microsoft.com/office/drawing/2014/main" id="{4EDAFDA8-7F74-D5A1-C6F0-44639553EA25}"/>
              </a:ext>
            </a:extLst>
          </p:cNvPr>
          <p:cNvSpPr txBox="1"/>
          <p:nvPr/>
        </p:nvSpPr>
        <p:spPr>
          <a:xfrm>
            <a:off x="1371600" y="209550"/>
            <a:ext cx="6096000" cy="523220"/>
          </a:xfrm>
          <a:prstGeom prst="rect">
            <a:avLst/>
          </a:prstGeom>
          <a:noFill/>
        </p:spPr>
        <p:txBody>
          <a:bodyPr wrap="square" rtlCol="1">
            <a:spAutoFit/>
          </a:bodyPr>
          <a:lstStyle/>
          <a:p>
            <a:pPr algn="ctr"/>
            <a:r>
              <a:rPr lang="en-US" sz="2800" dirty="0">
                <a:solidFill>
                  <a:schemeClr val="accent2"/>
                </a:solidFill>
                <a:latin typeface="Arial Black" pitchFamily="34" charset="0"/>
              </a:rPr>
              <a:t>General Recommendation</a:t>
            </a:r>
          </a:p>
        </p:txBody>
      </p:sp>
      <p:pic>
        <p:nvPicPr>
          <p:cNvPr id="9" name="Picture 8" descr="A graph with a red arrow&#10;&#10;Description automatically generated">
            <a:extLst>
              <a:ext uri="{FF2B5EF4-FFF2-40B4-BE49-F238E27FC236}">
                <a16:creationId xmlns:a16="http://schemas.microsoft.com/office/drawing/2014/main" id="{31AA02BF-CAE2-89DE-1FF0-559F9EE79786}"/>
              </a:ext>
            </a:extLst>
          </p:cNvPr>
          <p:cNvPicPr>
            <a:picLocks noChangeAspect="1"/>
          </p:cNvPicPr>
          <p:nvPr/>
        </p:nvPicPr>
        <p:blipFill>
          <a:blip r:embed="rId2"/>
          <a:stretch>
            <a:fillRect/>
          </a:stretch>
        </p:blipFill>
        <p:spPr>
          <a:xfrm>
            <a:off x="419203" y="1276350"/>
            <a:ext cx="223852" cy="247055"/>
          </a:xfrm>
          <a:prstGeom prst="rect">
            <a:avLst/>
          </a:prstGeom>
        </p:spPr>
      </p:pic>
      <p:pic>
        <p:nvPicPr>
          <p:cNvPr id="19" name="Picture 18" descr="A colorful pie chart with a black background&#10;&#10;Description automatically generated">
            <a:extLst>
              <a:ext uri="{FF2B5EF4-FFF2-40B4-BE49-F238E27FC236}">
                <a16:creationId xmlns:a16="http://schemas.microsoft.com/office/drawing/2014/main" id="{4B2DCFC8-3424-224F-3780-87994B340A5A}"/>
              </a:ext>
            </a:extLst>
          </p:cNvPr>
          <p:cNvPicPr>
            <a:picLocks noChangeAspect="1"/>
          </p:cNvPicPr>
          <p:nvPr/>
        </p:nvPicPr>
        <p:blipFill>
          <a:blip r:embed="rId3"/>
          <a:stretch>
            <a:fillRect/>
          </a:stretch>
        </p:blipFill>
        <p:spPr>
          <a:xfrm>
            <a:off x="411453" y="2317386"/>
            <a:ext cx="223851" cy="247054"/>
          </a:xfrm>
          <a:prstGeom prst="rect">
            <a:avLst/>
          </a:prstGeom>
        </p:spPr>
      </p:pic>
      <p:pic>
        <p:nvPicPr>
          <p:cNvPr id="20" name="Picture 19" descr="A computer screen with a person's face&#10;&#10;Description automatically generated">
            <a:extLst>
              <a:ext uri="{FF2B5EF4-FFF2-40B4-BE49-F238E27FC236}">
                <a16:creationId xmlns:a16="http://schemas.microsoft.com/office/drawing/2014/main" id="{AAF01EAD-E210-B39E-18B9-0AC896B74072}"/>
              </a:ext>
            </a:extLst>
          </p:cNvPr>
          <p:cNvPicPr>
            <a:picLocks noChangeAspect="1"/>
          </p:cNvPicPr>
          <p:nvPr/>
        </p:nvPicPr>
        <p:blipFill>
          <a:blip r:embed="rId4"/>
          <a:stretch>
            <a:fillRect/>
          </a:stretch>
        </p:blipFill>
        <p:spPr>
          <a:xfrm>
            <a:off x="419203" y="2835282"/>
            <a:ext cx="208352" cy="229948"/>
          </a:xfrm>
          <a:prstGeom prst="rect">
            <a:avLst/>
          </a:prstGeom>
        </p:spPr>
      </p:pic>
      <p:pic>
        <p:nvPicPr>
          <p:cNvPr id="21" name="Picture 20" descr="A magnifying glass with a black background&#10;&#10;Description automatically generated">
            <a:extLst>
              <a:ext uri="{FF2B5EF4-FFF2-40B4-BE49-F238E27FC236}">
                <a16:creationId xmlns:a16="http://schemas.microsoft.com/office/drawing/2014/main" id="{F26A19AD-167A-AD0E-7262-08FC55C78357}"/>
              </a:ext>
            </a:extLst>
          </p:cNvPr>
          <p:cNvPicPr>
            <a:picLocks noChangeAspect="1"/>
          </p:cNvPicPr>
          <p:nvPr/>
        </p:nvPicPr>
        <p:blipFill>
          <a:blip r:embed="rId5"/>
          <a:stretch>
            <a:fillRect/>
          </a:stretch>
        </p:blipFill>
        <p:spPr>
          <a:xfrm>
            <a:off x="432101" y="3351209"/>
            <a:ext cx="253699" cy="279996"/>
          </a:xfrm>
          <a:prstGeom prst="rect">
            <a:avLst/>
          </a:prstGeom>
        </p:spPr>
      </p:pic>
      <p:pic>
        <p:nvPicPr>
          <p:cNvPr id="22" name="Picture 21" descr="A blue and green planet&#10;&#10;Description automatically generated">
            <a:extLst>
              <a:ext uri="{FF2B5EF4-FFF2-40B4-BE49-F238E27FC236}">
                <a16:creationId xmlns:a16="http://schemas.microsoft.com/office/drawing/2014/main" id="{56A8C025-5110-45CA-33C4-C82C7E35E085}"/>
              </a:ext>
            </a:extLst>
          </p:cNvPr>
          <p:cNvPicPr>
            <a:picLocks noChangeAspect="1"/>
          </p:cNvPicPr>
          <p:nvPr/>
        </p:nvPicPr>
        <p:blipFill>
          <a:blip r:embed="rId6"/>
          <a:stretch>
            <a:fillRect/>
          </a:stretch>
        </p:blipFill>
        <p:spPr>
          <a:xfrm>
            <a:off x="432101" y="3917184"/>
            <a:ext cx="225163" cy="248502"/>
          </a:xfrm>
          <a:prstGeom prst="rect">
            <a:avLst/>
          </a:prstGeom>
        </p:spPr>
      </p:pic>
      <p:pic>
        <p:nvPicPr>
          <p:cNvPr id="24" name="Picture 23" descr="A green circle with a black dollar sign&#10;&#10;Description automatically generated">
            <a:extLst>
              <a:ext uri="{FF2B5EF4-FFF2-40B4-BE49-F238E27FC236}">
                <a16:creationId xmlns:a16="http://schemas.microsoft.com/office/drawing/2014/main" id="{E06C95D1-ABAC-9A5A-EB18-552C5AAC04B7}"/>
              </a:ext>
            </a:extLst>
          </p:cNvPr>
          <p:cNvPicPr>
            <a:picLocks noChangeAspect="1"/>
          </p:cNvPicPr>
          <p:nvPr/>
        </p:nvPicPr>
        <p:blipFill>
          <a:blip r:embed="rId7"/>
          <a:stretch>
            <a:fillRect/>
          </a:stretch>
        </p:blipFill>
        <p:spPr>
          <a:xfrm>
            <a:off x="393544" y="1849253"/>
            <a:ext cx="223851" cy="247054"/>
          </a:xfrm>
          <a:prstGeom prst="rect">
            <a:avLst/>
          </a:prstGeom>
        </p:spPr>
      </p:pic>
      <p:sp>
        <p:nvSpPr>
          <p:cNvPr id="5" name="Text Placeholder 2">
            <a:extLst>
              <a:ext uri="{FF2B5EF4-FFF2-40B4-BE49-F238E27FC236}">
                <a16:creationId xmlns:a16="http://schemas.microsoft.com/office/drawing/2014/main" id="{9C8590C1-6A5C-DDFB-2BA0-75F775F24DFF}"/>
              </a:ext>
            </a:extLst>
          </p:cNvPr>
          <p:cNvSpPr txBox="1">
            <a:spLocks/>
          </p:cNvSpPr>
          <p:nvPr/>
        </p:nvSpPr>
        <p:spPr>
          <a:xfrm>
            <a:off x="4572000" y="1197807"/>
            <a:ext cx="4419600" cy="3464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1pPr>
            <a:lvl2pPr marL="914400" marR="0" lvl="1" indent="-304800" algn="l" rtl="0">
              <a:lnSpc>
                <a:spcPct val="100000"/>
              </a:lnSpc>
              <a:spcBef>
                <a:spcPts val="120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Barlow"/>
                <a:ea typeface="Barlow"/>
                <a:cs typeface="Barlow"/>
                <a:sym typeface="Barlow"/>
              </a:defRPr>
            </a:lvl9pPr>
          </a:lstStyle>
          <a:p>
            <a:pPr marL="152400" indent="0">
              <a:buFont typeface="Nunito Light"/>
              <a:buNone/>
            </a:pPr>
            <a:r>
              <a:rPr lang="en-US" b="1" dirty="0">
                <a:ea typeface="Aptos" panose="020B0004020202020204" pitchFamily="34" charset="0"/>
                <a:cs typeface="Arial" panose="020B0604020202020204" pitchFamily="34" charset="0"/>
              </a:rPr>
              <a:t>        </a:t>
            </a:r>
            <a:r>
              <a:rPr lang="en-US" sz="1800" b="1" dirty="0"/>
              <a:t>Stay Informed About Economic 	News</a:t>
            </a:r>
          </a:p>
          <a:p>
            <a:pPr marL="152400" indent="0">
              <a:buFont typeface="Nunito Light"/>
              <a:buNone/>
            </a:pPr>
            <a:endParaRPr lang="en-US" sz="1800" kern="100" dirty="0">
              <a:latin typeface="Aptos" panose="020B0004020202020204" pitchFamily="34" charset="0"/>
              <a:ea typeface="Aptos" panose="020B0004020202020204" pitchFamily="34" charset="0"/>
              <a:cs typeface="Arial" panose="020B0604020202020204" pitchFamily="34" charset="0"/>
            </a:endParaRPr>
          </a:p>
          <a:p>
            <a:pPr marL="152400" indent="0">
              <a:buFont typeface="Nunito Light"/>
              <a:buNone/>
            </a:pPr>
            <a:r>
              <a:rPr lang="en-US" sz="1800" b="1" dirty="0">
                <a:latin typeface="Aptos" panose="020B0004020202020204" pitchFamily="34" charset="0"/>
                <a:ea typeface="Aptos" panose="020B0004020202020204" pitchFamily="34" charset="0"/>
                <a:cs typeface="Arial" panose="020B0604020202020204" pitchFamily="34" charset="0"/>
              </a:rPr>
              <a:t>    </a:t>
            </a:r>
            <a:r>
              <a:rPr lang="en-US" sz="1800" dirty="0">
                <a:latin typeface="Aptos" panose="020B0004020202020204" pitchFamily="34" charset="0"/>
                <a:ea typeface="Aptos" panose="020B0004020202020204" pitchFamily="34" charset="0"/>
                <a:cs typeface="Arial" panose="020B0604020202020204" pitchFamily="34" charset="0"/>
              </a:rPr>
              <a:t> </a:t>
            </a:r>
            <a:r>
              <a:rPr lang="en-US" sz="1800" b="1" dirty="0"/>
              <a:t>Ensure Safe Storage for Physical Gold</a:t>
            </a:r>
          </a:p>
          <a:p>
            <a:pPr marL="152400" indent="0">
              <a:buFont typeface="Nunito Light"/>
              <a:buNone/>
            </a:pPr>
            <a:endParaRPr lang="en-US" dirty="0"/>
          </a:p>
          <a:p>
            <a:pPr marL="152400" indent="0">
              <a:buFont typeface="Nunito Light"/>
              <a:buNone/>
            </a:pPr>
            <a:r>
              <a:rPr lang="en-US" dirty="0"/>
              <a:t> </a:t>
            </a:r>
            <a:r>
              <a:rPr lang="en-US" sz="1800" b="1" dirty="0"/>
              <a:t>    Pay Attention to Oil Prices</a:t>
            </a:r>
          </a:p>
          <a:p>
            <a:pPr marL="152400" indent="0">
              <a:buFont typeface="Nunito Light"/>
              <a:buNone/>
            </a:pPr>
            <a:r>
              <a:rPr lang="en-US" sz="1800" kern="100" dirty="0">
                <a:latin typeface="Aptos" panose="020B0004020202020204" pitchFamily="34" charset="0"/>
                <a:ea typeface="Aptos" panose="020B0004020202020204" pitchFamily="34" charset="0"/>
                <a:cs typeface="Arial" panose="020B0604020202020204" pitchFamily="34" charset="0"/>
              </a:rPr>
              <a:t>   </a:t>
            </a:r>
          </a:p>
          <a:p>
            <a:pPr marL="152400" indent="0">
              <a:buFont typeface="Nunito Light"/>
              <a:buNone/>
            </a:pPr>
            <a:r>
              <a:rPr lang="en-US" sz="1800" b="1" kern="100" dirty="0">
                <a:latin typeface="Aptos" panose="020B0004020202020204" pitchFamily="34" charset="0"/>
                <a:ea typeface="Aptos" panose="020B0004020202020204" pitchFamily="34" charset="0"/>
                <a:cs typeface="Arial" panose="020B0604020202020204" pitchFamily="34" charset="0"/>
              </a:rPr>
              <a:t>     </a:t>
            </a:r>
            <a:r>
              <a:rPr lang="en-US" sz="1800" b="1" dirty="0"/>
              <a:t>Track U.S. Inventory Levels</a:t>
            </a:r>
          </a:p>
          <a:p>
            <a:pPr marL="152400" indent="0">
              <a:buFont typeface="Nunito Light"/>
              <a:buNone/>
            </a:pPr>
            <a:endParaRPr lang="en-US" sz="1800" b="1" dirty="0"/>
          </a:p>
          <a:p>
            <a:pPr marL="152400" indent="0">
              <a:buFont typeface="Nunito Light"/>
              <a:buNone/>
            </a:pPr>
            <a:r>
              <a:rPr lang="en-US" sz="1800" b="1" dirty="0"/>
              <a:t>     Consider Gold as a Hedge</a:t>
            </a:r>
          </a:p>
          <a:p>
            <a:pPr marL="152400" indent="0">
              <a:buFont typeface="Nunito Light"/>
              <a:buNone/>
            </a:pPr>
            <a:endParaRPr lang="en-US" sz="1800" kern="100" dirty="0">
              <a:latin typeface="Aptos" panose="020B0004020202020204" pitchFamily="34" charset="0"/>
              <a:ea typeface="Aptos" panose="020B0004020202020204" pitchFamily="34" charset="0"/>
              <a:cs typeface="Arial" panose="020B0604020202020204" pitchFamily="34" charset="0"/>
            </a:endParaRPr>
          </a:p>
          <a:p>
            <a:pPr marL="152400" indent="0">
              <a:buFont typeface="Nunito Light"/>
              <a:buNone/>
            </a:pPr>
            <a:r>
              <a:rPr lang="en-US" sz="1800" b="1" kern="100" dirty="0">
                <a:latin typeface="Aptos" panose="020B0004020202020204" pitchFamily="34" charset="0"/>
                <a:ea typeface="Aptos" panose="020B0004020202020204" pitchFamily="34" charset="0"/>
                <a:cs typeface="Arial" panose="020B0604020202020204" pitchFamily="34" charset="0"/>
              </a:rPr>
              <a:t>     </a:t>
            </a:r>
            <a:r>
              <a:rPr lang="en-US" sz="1800" kern="100" dirty="0">
                <a:latin typeface="Aptos" panose="020B0004020202020204" pitchFamily="34" charset="0"/>
                <a:ea typeface="Aptos" panose="020B0004020202020204" pitchFamily="34" charset="0"/>
                <a:cs typeface="Arial" panose="020B0604020202020204" pitchFamily="34" charset="0"/>
              </a:rPr>
              <a:t>     </a:t>
            </a:r>
            <a:endParaRPr lang="en-US" sz="1800" b="1" kern="100" dirty="0">
              <a:latin typeface="Aptos" panose="020B0004020202020204" pitchFamily="34" charset="0"/>
              <a:ea typeface="Aptos" panose="020B0004020202020204" pitchFamily="34" charset="0"/>
              <a:cs typeface="Arial" panose="020B0604020202020204" pitchFamily="34" charset="0"/>
            </a:endParaRPr>
          </a:p>
          <a:p>
            <a:pPr marL="152400" indent="0">
              <a:buFont typeface="Nunito Light"/>
              <a:buNone/>
            </a:pPr>
            <a:endParaRPr lang="en-US" dirty="0"/>
          </a:p>
        </p:txBody>
      </p:sp>
      <p:pic>
        <p:nvPicPr>
          <p:cNvPr id="6" name="Picture 5" descr="A newspaper with text on it&#10;&#10;Description automatically generated">
            <a:extLst>
              <a:ext uri="{FF2B5EF4-FFF2-40B4-BE49-F238E27FC236}">
                <a16:creationId xmlns:a16="http://schemas.microsoft.com/office/drawing/2014/main" id="{681FC3EA-EACD-C7BA-4523-913122992C66}"/>
              </a:ext>
            </a:extLst>
          </p:cNvPr>
          <p:cNvPicPr>
            <a:picLocks noChangeAspect="1"/>
          </p:cNvPicPr>
          <p:nvPr/>
        </p:nvPicPr>
        <p:blipFill>
          <a:blip r:embed="rId8"/>
          <a:stretch>
            <a:fillRect/>
          </a:stretch>
        </p:blipFill>
        <p:spPr>
          <a:xfrm>
            <a:off x="4648200" y="1340536"/>
            <a:ext cx="287587" cy="287587"/>
          </a:xfrm>
          <a:prstGeom prst="rect">
            <a:avLst/>
          </a:prstGeom>
        </p:spPr>
      </p:pic>
      <p:pic>
        <p:nvPicPr>
          <p:cNvPr id="7" name="Picture 6" descr="A blue and white shield with a green tick&#10;&#10;Description automatically generated">
            <a:extLst>
              <a:ext uri="{FF2B5EF4-FFF2-40B4-BE49-F238E27FC236}">
                <a16:creationId xmlns:a16="http://schemas.microsoft.com/office/drawing/2014/main" id="{13B714DF-E8B1-B6EC-9E65-6D5C17CC5ECB}"/>
              </a:ext>
            </a:extLst>
          </p:cNvPr>
          <p:cNvPicPr>
            <a:picLocks noChangeAspect="1"/>
          </p:cNvPicPr>
          <p:nvPr/>
        </p:nvPicPr>
        <p:blipFill>
          <a:blip r:embed="rId9"/>
          <a:stretch>
            <a:fillRect/>
          </a:stretch>
        </p:blipFill>
        <p:spPr>
          <a:xfrm>
            <a:off x="4644044" y="1872906"/>
            <a:ext cx="287587" cy="287587"/>
          </a:xfrm>
          <a:prstGeom prst="rect">
            <a:avLst/>
          </a:prstGeom>
        </p:spPr>
      </p:pic>
      <p:pic>
        <p:nvPicPr>
          <p:cNvPr id="8" name="Picture 7" descr="A barrel with a yellow circle and a yellow circle on it&#10;&#10;Description automatically generated">
            <a:extLst>
              <a:ext uri="{FF2B5EF4-FFF2-40B4-BE49-F238E27FC236}">
                <a16:creationId xmlns:a16="http://schemas.microsoft.com/office/drawing/2014/main" id="{C4626D64-63DD-D44F-8689-11489EEA8F7F}"/>
              </a:ext>
            </a:extLst>
          </p:cNvPr>
          <p:cNvPicPr>
            <a:picLocks noChangeAspect="1"/>
          </p:cNvPicPr>
          <p:nvPr/>
        </p:nvPicPr>
        <p:blipFill>
          <a:blip r:embed="rId10"/>
          <a:stretch>
            <a:fillRect/>
          </a:stretch>
        </p:blipFill>
        <p:spPr>
          <a:xfrm>
            <a:off x="4644044" y="2358301"/>
            <a:ext cx="287586" cy="287586"/>
          </a:xfrm>
          <a:prstGeom prst="rect">
            <a:avLst/>
          </a:prstGeom>
        </p:spPr>
      </p:pic>
      <p:pic>
        <p:nvPicPr>
          <p:cNvPr id="10" name="Picture 9" descr="A cartoon of a factory&#10;&#10;Description automatically generated">
            <a:extLst>
              <a:ext uri="{FF2B5EF4-FFF2-40B4-BE49-F238E27FC236}">
                <a16:creationId xmlns:a16="http://schemas.microsoft.com/office/drawing/2014/main" id="{0BA0100B-FF6B-4AFF-F6EF-A7CC4DF2A5FF}"/>
              </a:ext>
            </a:extLst>
          </p:cNvPr>
          <p:cNvPicPr>
            <a:picLocks noChangeAspect="1"/>
          </p:cNvPicPr>
          <p:nvPr/>
        </p:nvPicPr>
        <p:blipFill>
          <a:blip r:embed="rId11"/>
          <a:stretch>
            <a:fillRect/>
          </a:stretch>
        </p:blipFill>
        <p:spPr>
          <a:xfrm>
            <a:off x="4644044" y="2843695"/>
            <a:ext cx="287587" cy="287587"/>
          </a:xfrm>
          <a:prstGeom prst="rect">
            <a:avLst/>
          </a:prstGeom>
        </p:spPr>
      </p:pic>
      <p:pic>
        <p:nvPicPr>
          <p:cNvPr id="13" name="Picture 12" descr="A gold bars stacked on top of each other&#10;&#10;Description automatically generated">
            <a:extLst>
              <a:ext uri="{FF2B5EF4-FFF2-40B4-BE49-F238E27FC236}">
                <a16:creationId xmlns:a16="http://schemas.microsoft.com/office/drawing/2014/main" id="{F86F2DC8-39CF-68DA-D87D-981B3392BDC3}"/>
              </a:ext>
            </a:extLst>
          </p:cNvPr>
          <p:cNvPicPr>
            <a:picLocks noChangeAspect="1"/>
          </p:cNvPicPr>
          <p:nvPr/>
        </p:nvPicPr>
        <p:blipFill>
          <a:blip r:embed="rId12"/>
          <a:stretch>
            <a:fillRect/>
          </a:stretch>
        </p:blipFill>
        <p:spPr>
          <a:xfrm>
            <a:off x="4657191" y="3397354"/>
            <a:ext cx="287587" cy="317396"/>
          </a:xfrm>
          <a:prstGeom prst="rect">
            <a:avLst/>
          </a:prstGeom>
        </p:spPr>
      </p:pic>
    </p:spTree>
    <p:extLst>
      <p:ext uri="{BB962C8B-B14F-4D97-AF65-F5344CB8AC3E}">
        <p14:creationId xmlns:p14="http://schemas.microsoft.com/office/powerpoint/2010/main" val="3628413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2" name="TextBox 1"/>
          <p:cNvSpPr txBox="1"/>
          <p:nvPr/>
        </p:nvSpPr>
        <p:spPr>
          <a:xfrm>
            <a:off x="1447800" y="1514384"/>
            <a:ext cx="5257800" cy="1200329"/>
          </a:xfrm>
          <a:prstGeom prst="rect">
            <a:avLst/>
          </a:prstGeom>
          <a:noFill/>
        </p:spPr>
        <p:txBody>
          <a:bodyPr wrap="square" rtlCol="1">
            <a:spAutoFit/>
          </a:bodyPr>
          <a:lstStyle/>
          <a:p>
            <a:pPr algn="ctr"/>
            <a:r>
              <a:rPr lang="en-US" sz="7200" b="1" dirty="0">
                <a:solidFill>
                  <a:schemeClr val="accent2"/>
                </a:solidFill>
                <a:latin typeface="Arial Black" pitchFamily="34" charset="0"/>
              </a:rPr>
              <a:t>Thanks!</a:t>
            </a:r>
          </a:p>
        </p:txBody>
      </p:sp>
    </p:spTree>
    <p:extLst>
      <p:ext uri="{BB962C8B-B14F-4D97-AF65-F5344CB8AC3E}">
        <p14:creationId xmlns:p14="http://schemas.microsoft.com/office/powerpoint/2010/main" val="2326617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9" name="Google Shape;399;p38"/>
          <p:cNvGrpSpPr/>
          <p:nvPr/>
        </p:nvGrpSpPr>
        <p:grpSpPr>
          <a:xfrm>
            <a:off x="7020" y="4261281"/>
            <a:ext cx="1594972" cy="882219"/>
            <a:chOff x="33691" y="2452825"/>
            <a:chExt cx="1869709" cy="2638000"/>
          </a:xfrm>
        </p:grpSpPr>
        <p:pic>
          <p:nvPicPr>
            <p:cNvPr id="400" name="Google Shape;400;p38"/>
            <p:cNvPicPr preferRelativeResize="0"/>
            <p:nvPr/>
          </p:nvPicPr>
          <p:blipFill>
            <a:blip r:embed="rId3">
              <a:alphaModFix/>
            </a:blip>
            <a:stretch>
              <a:fillRect/>
            </a:stretch>
          </p:blipFill>
          <p:spPr>
            <a:xfrm>
              <a:off x="33700" y="3023200"/>
              <a:ext cx="1776625" cy="1776625"/>
            </a:xfrm>
            <a:prstGeom prst="rect">
              <a:avLst/>
            </a:prstGeom>
            <a:noFill/>
            <a:ln>
              <a:noFill/>
            </a:ln>
          </p:spPr>
        </p:pic>
        <p:pic>
          <p:nvPicPr>
            <p:cNvPr id="401" name="Google Shape;401;p38"/>
            <p:cNvPicPr preferRelativeResize="0"/>
            <p:nvPr/>
          </p:nvPicPr>
          <p:blipFill>
            <a:blip r:embed="rId4">
              <a:alphaModFix/>
            </a:blip>
            <a:stretch>
              <a:fillRect/>
            </a:stretch>
          </p:blipFill>
          <p:spPr>
            <a:xfrm>
              <a:off x="1019300" y="4206725"/>
              <a:ext cx="884100" cy="884100"/>
            </a:xfrm>
            <a:prstGeom prst="rect">
              <a:avLst/>
            </a:prstGeom>
            <a:noFill/>
            <a:ln>
              <a:noFill/>
            </a:ln>
          </p:spPr>
        </p:pic>
        <p:grpSp>
          <p:nvGrpSpPr>
            <p:cNvPr id="402" name="Google Shape;402;p38"/>
            <p:cNvGrpSpPr/>
            <p:nvPr/>
          </p:nvGrpSpPr>
          <p:grpSpPr>
            <a:xfrm>
              <a:off x="33691" y="2452825"/>
              <a:ext cx="848000" cy="1560900"/>
              <a:chOff x="0" y="2452825"/>
              <a:chExt cx="848000" cy="1560900"/>
            </a:xfrm>
          </p:grpSpPr>
          <p:sp>
            <p:nvSpPr>
              <p:cNvPr id="403" name="Google Shape;403;p38"/>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04" name="Google Shape;404;p38"/>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405" name="Google Shape;405;p38"/>
              <p:cNvCxnSpPr/>
              <p:nvPr/>
            </p:nvCxnSpPr>
            <p:spPr>
              <a:xfrm rot="10800000" flipH="1">
                <a:off x="0" y="2452825"/>
                <a:ext cx="831000" cy="156090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407" name="Google Shape;407;p38"/>
          <p:cNvGrpSpPr/>
          <p:nvPr/>
        </p:nvGrpSpPr>
        <p:grpSpPr>
          <a:xfrm>
            <a:off x="7903500" y="0"/>
            <a:ext cx="1240500" cy="1123950"/>
            <a:chOff x="7580850" y="-974699"/>
            <a:chExt cx="2007200" cy="1916649"/>
          </a:xfrm>
        </p:grpSpPr>
        <p:pic>
          <p:nvPicPr>
            <p:cNvPr id="408" name="Google Shape;408;p38"/>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409" name="Google Shape;409;p38"/>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410" name="Google Shape;410;p38"/>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
        <p:nvSpPr>
          <p:cNvPr id="2" name="TextBox 1"/>
          <p:cNvSpPr txBox="1"/>
          <p:nvPr/>
        </p:nvSpPr>
        <p:spPr>
          <a:xfrm>
            <a:off x="1998583" y="117385"/>
            <a:ext cx="4079977" cy="830997"/>
          </a:xfrm>
          <a:prstGeom prst="rect">
            <a:avLst/>
          </a:prstGeom>
          <a:noFill/>
        </p:spPr>
        <p:txBody>
          <a:bodyPr wrap="square" rtlCol="1">
            <a:spAutoFit/>
          </a:bodyPr>
          <a:lstStyle/>
          <a:p>
            <a:pPr algn="ctr"/>
            <a:r>
              <a:rPr lang="en-US" sz="4800" b="1" dirty="0">
                <a:solidFill>
                  <a:schemeClr val="accent2"/>
                </a:solidFill>
              </a:rPr>
              <a:t>Introduction</a:t>
            </a:r>
          </a:p>
        </p:txBody>
      </p:sp>
      <p:sp>
        <p:nvSpPr>
          <p:cNvPr id="3" name="TextBox 2"/>
          <p:cNvSpPr txBox="1"/>
          <p:nvPr/>
        </p:nvSpPr>
        <p:spPr>
          <a:xfrm>
            <a:off x="600625" y="1657350"/>
            <a:ext cx="7729856" cy="1631216"/>
          </a:xfrm>
          <a:prstGeom prst="rect">
            <a:avLst/>
          </a:prstGeom>
          <a:noFill/>
        </p:spPr>
        <p:txBody>
          <a:bodyPr wrap="square" rtlCol="1">
            <a:spAutoFit/>
          </a:bodyPr>
          <a:lstStyle/>
          <a:p>
            <a:pPr algn="ctr"/>
            <a:r>
              <a:rPr lang="en-US" sz="2000" dirty="0">
                <a:solidFill>
                  <a:schemeClr val="accent2">
                    <a:lumMod val="25000"/>
                  </a:schemeClr>
                </a:solidFill>
                <a:cs typeface="+mj-cs"/>
              </a:rPr>
              <a:t>This project analyzes S&amp;P 500 stock market trends, utilizing six datasets to explore sector performance, price volatility, and trading activity. Through SQL queries and Power BI visualizations, the analysis provides actionable insights for investors, highlighting key dynamics in sectors like technology, healthcare, and energy.</a:t>
            </a:r>
          </a:p>
        </p:txBody>
      </p:sp>
    </p:spTree>
    <p:extLst>
      <p:ext uri="{BB962C8B-B14F-4D97-AF65-F5344CB8AC3E}">
        <p14:creationId xmlns:p14="http://schemas.microsoft.com/office/powerpoint/2010/main" val="506497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title"/>
          </p:nvPr>
        </p:nvSpPr>
        <p:spPr>
          <a:xfrm>
            <a:off x="2640227" y="0"/>
            <a:ext cx="35358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chemeClr val="accent2"/>
                </a:solidFill>
                <a:latin typeface="Arial" pitchFamily="34" charset="0"/>
                <a:cs typeface="Arial" pitchFamily="34" charset="0"/>
              </a:rPr>
              <a:t>Data Collection</a:t>
            </a:r>
            <a:endParaRPr sz="3600" b="1" dirty="0">
              <a:solidFill>
                <a:schemeClr val="accent2"/>
              </a:solidFill>
              <a:latin typeface="Arial" pitchFamily="34" charset="0"/>
              <a:cs typeface="Arial" pitchFamily="34" charset="0"/>
            </a:endParaRPr>
          </a:p>
        </p:txBody>
      </p:sp>
      <p:sp>
        <p:nvSpPr>
          <p:cNvPr id="259" name="Google Shape;259;p30"/>
          <p:cNvSpPr txBox="1">
            <a:spLocks noGrp="1"/>
          </p:cNvSpPr>
          <p:nvPr>
            <p:ph type="subTitle" idx="1"/>
          </p:nvPr>
        </p:nvSpPr>
        <p:spPr>
          <a:xfrm>
            <a:off x="22654" y="666750"/>
            <a:ext cx="8206946" cy="4476750"/>
          </a:xfrm>
          <a:prstGeom prst="rect">
            <a:avLst/>
          </a:prstGeom>
        </p:spPr>
        <p:txBody>
          <a:bodyPr spcFirstLastPara="1" wrap="square" lIns="91425" tIns="91425" rIns="91425" bIns="91425" anchor="t" anchorCtr="0">
            <a:noAutofit/>
          </a:bodyPr>
          <a:lstStyle/>
          <a:p>
            <a:r>
              <a:rPr lang="en-US" sz="2000" b="1" i="0" kern="1200" dirty="0">
                <a:solidFill>
                  <a:schemeClr val="bg1">
                    <a:lumMod val="10000"/>
                  </a:schemeClr>
                </a:solidFill>
                <a:latin typeface="Arial" pitchFamily="34" charset="0"/>
                <a:ea typeface="+mn-ea"/>
                <a:cs typeface="Arial" pitchFamily="34" charset="0"/>
              </a:rPr>
              <a:t>Sources</a:t>
            </a:r>
            <a:r>
              <a:rPr lang="en-US" sz="2400" b="1" i="0" kern="1200" dirty="0">
                <a:solidFill>
                  <a:schemeClr val="tx1"/>
                </a:solidFill>
                <a:latin typeface="Arial" pitchFamily="34" charset="0"/>
                <a:ea typeface="+mn-ea"/>
                <a:cs typeface="Arial" pitchFamily="34" charset="0"/>
              </a:rPr>
              <a:t> </a:t>
            </a:r>
          </a:p>
          <a:p>
            <a:endParaRPr lang="en-US" sz="2400" b="1" i="0" kern="1200" dirty="0">
              <a:solidFill>
                <a:schemeClr val="tx1"/>
              </a:solidFill>
              <a:latin typeface="Arial" pitchFamily="34" charset="0"/>
              <a:ea typeface="+mn-ea"/>
              <a:cs typeface="Arial" pitchFamily="34" charset="0"/>
            </a:endParaRPr>
          </a:p>
          <a:p>
            <a:pPr marL="895350" lvl="1" indent="-285750">
              <a:buFont typeface="Arial" pitchFamily="34" charset="0"/>
              <a:buChar char="•"/>
            </a:pPr>
            <a:r>
              <a:rPr lang="en-US" sz="1800" dirty="0">
                <a:solidFill>
                  <a:schemeClr val="accent2">
                    <a:lumMod val="25000"/>
                  </a:schemeClr>
                </a:solidFill>
              </a:rPr>
              <a:t>Yahoo Finance</a:t>
            </a:r>
            <a:r>
              <a:rPr lang="en-US" sz="1400" dirty="0">
                <a:solidFill>
                  <a:schemeClr val="bg1">
                    <a:lumMod val="10000"/>
                  </a:schemeClr>
                </a:solidFill>
              </a:rPr>
              <a:t>: SP500 Historical Data</a:t>
            </a:r>
          </a:p>
          <a:p>
            <a:pPr marL="895350" lvl="1" indent="-285750">
              <a:buFont typeface="Arial" pitchFamily="34" charset="0"/>
              <a:buChar char="•"/>
            </a:pPr>
            <a:endParaRPr lang="en-US" sz="1400" dirty="0">
              <a:solidFill>
                <a:schemeClr val="bg1">
                  <a:lumMod val="10000"/>
                </a:schemeClr>
              </a:solidFill>
            </a:endParaRPr>
          </a:p>
          <a:p>
            <a:pPr lvl="1"/>
            <a:endParaRPr lang="en-US" sz="1400" dirty="0"/>
          </a:p>
          <a:p>
            <a:pPr lvl="1"/>
            <a:endParaRPr lang="en-US" sz="1400" dirty="0"/>
          </a:p>
          <a:p>
            <a:pPr lvl="1"/>
            <a:endParaRPr lang="en-US" sz="1400" dirty="0"/>
          </a:p>
          <a:p>
            <a:pPr lvl="1"/>
            <a:endParaRPr lang="en-US" sz="1400" dirty="0"/>
          </a:p>
          <a:p>
            <a:pPr lvl="1"/>
            <a:endParaRPr lang="en-US" sz="1800" dirty="0"/>
          </a:p>
          <a:p>
            <a:pPr lvl="1">
              <a:buFont typeface="Arial" pitchFamily="34" charset="0"/>
              <a:buChar char="•"/>
            </a:pPr>
            <a:r>
              <a:rPr lang="en-US" sz="1800" dirty="0" err="1">
                <a:solidFill>
                  <a:schemeClr val="accent2">
                    <a:lumMod val="25000"/>
                  </a:schemeClr>
                </a:solidFill>
              </a:rPr>
              <a:t>Kaggle</a:t>
            </a:r>
            <a:r>
              <a:rPr lang="en-US" sz="1800" dirty="0">
                <a:solidFill>
                  <a:schemeClr val="accent2">
                    <a:lumMod val="25000"/>
                  </a:schemeClr>
                </a:solidFill>
              </a:rPr>
              <a:t>:</a:t>
            </a:r>
            <a:r>
              <a:rPr lang="en-US" sz="1400" dirty="0">
                <a:solidFill>
                  <a:schemeClr val="bg2"/>
                </a:solidFill>
              </a:rPr>
              <a:t> </a:t>
            </a:r>
            <a:r>
              <a:rPr lang="en-US" sz="1400" dirty="0">
                <a:solidFill>
                  <a:schemeClr val="bg1">
                    <a:lumMod val="10000"/>
                  </a:schemeClr>
                </a:solidFill>
              </a:rPr>
              <a:t>Stock Fact</a:t>
            </a:r>
          </a:p>
          <a:p>
            <a:pPr lvl="1">
              <a:buFont typeface="Arial" pitchFamily="34" charset="0"/>
              <a:buChar char="•"/>
            </a:pPr>
            <a:endParaRPr lang="en-US" sz="1400" dirty="0">
              <a:solidFill>
                <a:schemeClr val="bg1">
                  <a:lumMod val="10000"/>
                </a:schemeClr>
              </a:solidFill>
            </a:endParaRPr>
          </a:p>
          <a:p>
            <a:pPr lvl="1">
              <a:buFont typeface="Arial" pitchFamily="34" charset="0"/>
              <a:buChar char="•"/>
            </a:pPr>
            <a:r>
              <a:rPr lang="en-US" sz="1800" dirty="0">
                <a:solidFill>
                  <a:schemeClr val="accent2">
                    <a:lumMod val="25000"/>
                  </a:schemeClr>
                </a:solidFill>
              </a:rPr>
              <a:t>Wikipedia: </a:t>
            </a:r>
            <a:r>
              <a:rPr lang="en-US" sz="1400" dirty="0">
                <a:solidFill>
                  <a:schemeClr val="bg1">
                    <a:lumMod val="10000"/>
                  </a:schemeClr>
                </a:solidFill>
              </a:rPr>
              <a:t>Security</a:t>
            </a:r>
          </a:p>
          <a:p>
            <a:pPr lvl="1">
              <a:buFont typeface="Arial" pitchFamily="34" charset="0"/>
              <a:buChar char="•"/>
            </a:pPr>
            <a:endParaRPr lang="en-US" sz="1400" dirty="0">
              <a:solidFill>
                <a:schemeClr val="bg1">
                  <a:lumMod val="10000"/>
                </a:schemeClr>
              </a:solidFill>
            </a:endParaRPr>
          </a:p>
          <a:p>
            <a:pPr lvl="1">
              <a:buFont typeface="Arial" pitchFamily="34" charset="0"/>
              <a:buChar char="•"/>
            </a:pPr>
            <a:r>
              <a:rPr lang="en-US" sz="1800" dirty="0">
                <a:solidFill>
                  <a:schemeClr val="accent2">
                    <a:lumMod val="25000"/>
                  </a:schemeClr>
                </a:solidFill>
              </a:rPr>
              <a:t>EXLE Files</a:t>
            </a:r>
            <a:r>
              <a:rPr lang="en-US" sz="1400" dirty="0">
                <a:solidFill>
                  <a:schemeClr val="bg2"/>
                </a:solidFill>
              </a:rPr>
              <a:t>: </a:t>
            </a:r>
            <a:r>
              <a:rPr lang="en-US" sz="1400" dirty="0">
                <a:solidFill>
                  <a:schemeClr val="bg1">
                    <a:lumMod val="10000"/>
                  </a:schemeClr>
                </a:solidFill>
              </a:rPr>
              <a:t>Fact Financial, GIO-Fact</a:t>
            </a:r>
          </a:p>
          <a:p>
            <a:endParaRPr lang="en-US" b="1" dirty="0">
              <a:solidFill>
                <a:schemeClr val="tx1"/>
              </a:solidFill>
              <a:latin typeface="Arial" pitchFamily="34" charset="0"/>
              <a:cs typeface="Arial" pitchFamily="34"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924050"/>
            <a:ext cx="4038600" cy="1066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9" name="Google Shape;399;p38"/>
          <p:cNvGrpSpPr/>
          <p:nvPr/>
        </p:nvGrpSpPr>
        <p:grpSpPr>
          <a:xfrm>
            <a:off x="-42724" y="4104092"/>
            <a:ext cx="1422645" cy="1366934"/>
            <a:chOff x="33691" y="2452825"/>
            <a:chExt cx="1869709" cy="2638000"/>
          </a:xfrm>
        </p:grpSpPr>
        <p:pic>
          <p:nvPicPr>
            <p:cNvPr id="400" name="Google Shape;400;p38"/>
            <p:cNvPicPr preferRelativeResize="0"/>
            <p:nvPr/>
          </p:nvPicPr>
          <p:blipFill>
            <a:blip r:embed="rId3">
              <a:alphaModFix/>
            </a:blip>
            <a:stretch>
              <a:fillRect/>
            </a:stretch>
          </p:blipFill>
          <p:spPr>
            <a:xfrm>
              <a:off x="33700" y="3023200"/>
              <a:ext cx="1776625" cy="1776625"/>
            </a:xfrm>
            <a:prstGeom prst="rect">
              <a:avLst/>
            </a:prstGeom>
            <a:noFill/>
            <a:ln>
              <a:noFill/>
            </a:ln>
          </p:spPr>
        </p:pic>
        <p:pic>
          <p:nvPicPr>
            <p:cNvPr id="401" name="Google Shape;401;p38"/>
            <p:cNvPicPr preferRelativeResize="0"/>
            <p:nvPr/>
          </p:nvPicPr>
          <p:blipFill>
            <a:blip r:embed="rId4">
              <a:alphaModFix/>
            </a:blip>
            <a:stretch>
              <a:fillRect/>
            </a:stretch>
          </p:blipFill>
          <p:spPr>
            <a:xfrm>
              <a:off x="1019300" y="4206725"/>
              <a:ext cx="884100" cy="884100"/>
            </a:xfrm>
            <a:prstGeom prst="rect">
              <a:avLst/>
            </a:prstGeom>
            <a:noFill/>
            <a:ln>
              <a:noFill/>
            </a:ln>
          </p:spPr>
        </p:pic>
        <p:grpSp>
          <p:nvGrpSpPr>
            <p:cNvPr id="402" name="Google Shape;402;p38"/>
            <p:cNvGrpSpPr/>
            <p:nvPr/>
          </p:nvGrpSpPr>
          <p:grpSpPr>
            <a:xfrm>
              <a:off x="33691" y="2452825"/>
              <a:ext cx="848000" cy="1560900"/>
              <a:chOff x="0" y="2452825"/>
              <a:chExt cx="848000" cy="1560900"/>
            </a:xfrm>
          </p:grpSpPr>
          <p:sp>
            <p:nvSpPr>
              <p:cNvPr id="403" name="Google Shape;403;p38"/>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04" name="Google Shape;404;p38"/>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405" name="Google Shape;405;p38"/>
              <p:cNvCxnSpPr/>
              <p:nvPr/>
            </p:nvCxnSpPr>
            <p:spPr>
              <a:xfrm rot="10800000" flipH="1">
                <a:off x="0" y="2452825"/>
                <a:ext cx="831000" cy="156090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407" name="Google Shape;407;p38"/>
          <p:cNvGrpSpPr/>
          <p:nvPr/>
        </p:nvGrpSpPr>
        <p:grpSpPr>
          <a:xfrm>
            <a:off x="8153400" y="-245849"/>
            <a:ext cx="1515400" cy="1217399"/>
            <a:chOff x="7580850" y="-974699"/>
            <a:chExt cx="2007200" cy="1916649"/>
          </a:xfrm>
        </p:grpSpPr>
        <p:pic>
          <p:nvPicPr>
            <p:cNvPr id="408" name="Google Shape;408;p38"/>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409" name="Google Shape;409;p38"/>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410" name="Google Shape;410;p38"/>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
        <p:nvSpPr>
          <p:cNvPr id="2" name="TextBox 1"/>
          <p:cNvSpPr txBox="1"/>
          <p:nvPr/>
        </p:nvSpPr>
        <p:spPr>
          <a:xfrm>
            <a:off x="2667000" y="33599"/>
            <a:ext cx="3581400" cy="646331"/>
          </a:xfrm>
          <a:prstGeom prst="rect">
            <a:avLst/>
          </a:prstGeom>
          <a:noFill/>
        </p:spPr>
        <p:txBody>
          <a:bodyPr wrap="square" rtlCol="1">
            <a:spAutoFit/>
          </a:bodyPr>
          <a:lstStyle/>
          <a:p>
            <a:r>
              <a:rPr lang="en-US" sz="3600" b="1" dirty="0">
                <a:solidFill>
                  <a:schemeClr val="accent2"/>
                </a:solidFill>
              </a:rPr>
              <a:t>Data</a:t>
            </a:r>
            <a:r>
              <a:rPr lang="en-US" sz="3200" b="1" dirty="0">
                <a:solidFill>
                  <a:schemeClr val="accent2"/>
                </a:solidFill>
              </a:rPr>
              <a:t> Overview</a:t>
            </a:r>
            <a:endParaRPr lang="en-US" sz="3200" dirty="0">
              <a:solidFill>
                <a:schemeClr val="accent2"/>
              </a:solidFill>
            </a:endParaRPr>
          </a:p>
        </p:txBody>
      </p:sp>
      <p:sp>
        <p:nvSpPr>
          <p:cNvPr id="3" name="TextBox 2"/>
          <p:cNvSpPr txBox="1"/>
          <p:nvPr/>
        </p:nvSpPr>
        <p:spPr>
          <a:xfrm>
            <a:off x="743051" y="1057024"/>
            <a:ext cx="8421464" cy="2923877"/>
          </a:xfrm>
          <a:prstGeom prst="rect">
            <a:avLst/>
          </a:prstGeom>
          <a:noFill/>
        </p:spPr>
        <p:txBody>
          <a:bodyPr wrap="square" rtlCol="1">
            <a:spAutoFit/>
          </a:bodyPr>
          <a:lstStyle/>
          <a:p>
            <a:pPr lvl="1"/>
            <a:r>
              <a:rPr lang="en-US" sz="2000" b="1" dirty="0">
                <a:solidFill>
                  <a:schemeClr val="bg1">
                    <a:lumMod val="10000"/>
                  </a:schemeClr>
                </a:solidFill>
              </a:rPr>
              <a:t>Stock Fact</a:t>
            </a:r>
            <a:r>
              <a:rPr lang="en-US" sz="2000" dirty="0">
                <a:solidFill>
                  <a:schemeClr val="accent2">
                    <a:lumMod val="25000"/>
                  </a:schemeClr>
                </a:solidFill>
              </a:rPr>
              <a:t>: </a:t>
            </a:r>
            <a:r>
              <a:rPr lang="en-US" sz="1600" dirty="0">
                <a:solidFill>
                  <a:schemeClr val="accent2">
                    <a:lumMod val="25000"/>
                  </a:schemeClr>
                </a:solidFill>
              </a:rPr>
              <a:t>Contains data on stock prices, volume, and trading dates.</a:t>
            </a:r>
          </a:p>
          <a:p>
            <a:pPr lvl="1"/>
            <a:endParaRPr lang="en-US" dirty="0">
              <a:solidFill>
                <a:schemeClr val="accent1">
                  <a:lumMod val="50000"/>
                </a:schemeClr>
              </a:solidFill>
            </a:endParaRPr>
          </a:p>
          <a:p>
            <a:pPr lvl="1"/>
            <a:r>
              <a:rPr lang="en-US" sz="2000" b="1" dirty="0">
                <a:solidFill>
                  <a:schemeClr val="bg1">
                    <a:lumMod val="10000"/>
                  </a:schemeClr>
                </a:solidFill>
              </a:rPr>
              <a:t>Security</a:t>
            </a:r>
            <a:r>
              <a:rPr lang="en-US" sz="2000" dirty="0">
                <a:solidFill>
                  <a:schemeClr val="bg1">
                    <a:lumMod val="10000"/>
                  </a:schemeClr>
                </a:solidFill>
              </a:rPr>
              <a:t>: </a:t>
            </a:r>
            <a:r>
              <a:rPr lang="en-US" sz="1600" dirty="0">
                <a:solidFill>
                  <a:schemeClr val="accent2">
                    <a:lumMod val="25000"/>
                  </a:schemeClr>
                </a:solidFill>
              </a:rPr>
              <a:t>Contains information on the companies (e.g., sector, industry).</a:t>
            </a:r>
          </a:p>
          <a:p>
            <a:pPr lvl="1"/>
            <a:endParaRPr lang="en-US" dirty="0">
              <a:solidFill>
                <a:schemeClr val="bg2"/>
              </a:solidFill>
            </a:endParaRPr>
          </a:p>
          <a:p>
            <a:pPr lvl="1"/>
            <a:r>
              <a:rPr lang="en-US" sz="2000" b="1" dirty="0">
                <a:solidFill>
                  <a:schemeClr val="bg1">
                    <a:lumMod val="10000"/>
                  </a:schemeClr>
                </a:solidFill>
              </a:rPr>
              <a:t>Fact Financial</a:t>
            </a:r>
            <a:r>
              <a:rPr lang="en-US" sz="2000" dirty="0">
                <a:solidFill>
                  <a:schemeClr val="bg1">
                    <a:lumMod val="10000"/>
                  </a:schemeClr>
                </a:solidFill>
              </a:rPr>
              <a:t>: </a:t>
            </a:r>
            <a:r>
              <a:rPr lang="en-US" sz="1600" dirty="0">
                <a:solidFill>
                  <a:schemeClr val="accent2">
                    <a:lumMod val="25000"/>
                  </a:schemeClr>
                </a:solidFill>
              </a:rPr>
              <a:t>Includes financial performance metrics like revenue and profit</a:t>
            </a:r>
            <a:r>
              <a:rPr lang="en-US" dirty="0">
                <a:solidFill>
                  <a:schemeClr val="accent1">
                    <a:lumMod val="50000"/>
                  </a:schemeClr>
                </a:solidFill>
              </a:rPr>
              <a:t>.</a:t>
            </a:r>
          </a:p>
          <a:p>
            <a:pPr lvl="1"/>
            <a:endParaRPr lang="en-US" sz="1200" dirty="0">
              <a:solidFill>
                <a:schemeClr val="tx1"/>
              </a:solidFill>
            </a:endParaRPr>
          </a:p>
          <a:p>
            <a:pPr lvl="1"/>
            <a:r>
              <a:rPr lang="en-US" sz="2000" b="1" dirty="0">
                <a:solidFill>
                  <a:schemeClr val="bg1">
                    <a:lumMod val="10000"/>
                  </a:schemeClr>
                </a:solidFill>
              </a:rPr>
              <a:t>SP500 Historical Data</a:t>
            </a:r>
            <a:r>
              <a:rPr lang="en-US" sz="2000" dirty="0">
                <a:solidFill>
                  <a:schemeClr val="bg1">
                    <a:lumMod val="10000"/>
                  </a:schemeClr>
                </a:solidFill>
              </a:rPr>
              <a:t>: </a:t>
            </a:r>
            <a:r>
              <a:rPr lang="en-US" sz="1600" dirty="0">
                <a:solidFill>
                  <a:schemeClr val="accent2">
                    <a:lumMod val="25000"/>
                  </a:schemeClr>
                </a:solidFill>
              </a:rPr>
              <a:t>Provides historical stock performance data for the S&amp;P 500</a:t>
            </a:r>
            <a:r>
              <a:rPr lang="en-US" dirty="0">
                <a:solidFill>
                  <a:schemeClr val="accent2">
                    <a:lumMod val="25000"/>
                  </a:schemeClr>
                </a:solidFill>
              </a:rPr>
              <a:t>.</a:t>
            </a:r>
          </a:p>
          <a:p>
            <a:pPr lvl="1"/>
            <a:endParaRPr lang="en-US" sz="1200" dirty="0">
              <a:solidFill>
                <a:schemeClr val="accent2">
                  <a:lumMod val="25000"/>
                </a:schemeClr>
              </a:solidFill>
            </a:endParaRPr>
          </a:p>
          <a:p>
            <a:pPr lvl="1"/>
            <a:r>
              <a:rPr lang="en-US" sz="2000" b="1" dirty="0">
                <a:solidFill>
                  <a:schemeClr val="bg1">
                    <a:lumMod val="10000"/>
                  </a:schemeClr>
                </a:solidFill>
              </a:rPr>
              <a:t>GIO-Fact</a:t>
            </a:r>
            <a:r>
              <a:rPr lang="en-US" sz="2000" dirty="0">
                <a:solidFill>
                  <a:schemeClr val="bg1">
                    <a:lumMod val="10000"/>
                  </a:schemeClr>
                </a:solidFill>
              </a:rPr>
              <a:t>: </a:t>
            </a:r>
            <a:r>
              <a:rPr lang="en-US" sz="1600" dirty="0">
                <a:solidFill>
                  <a:schemeClr val="accent2">
                    <a:lumMod val="25000"/>
                  </a:schemeClr>
                </a:solidFill>
              </a:rPr>
              <a:t>Offers additional financial and operational metrics</a:t>
            </a:r>
            <a:r>
              <a:rPr lang="en-US" dirty="0">
                <a:solidFill>
                  <a:schemeClr val="accent2">
                    <a:lumMod val="25000"/>
                  </a:schemeClr>
                </a:solidFill>
              </a:rPr>
              <a:t>.</a:t>
            </a:r>
          </a:p>
          <a:p>
            <a:pPr lvl="1"/>
            <a:endParaRPr lang="en-US" sz="1200" dirty="0">
              <a:solidFill>
                <a:schemeClr val="accent2">
                  <a:lumMod val="25000"/>
                </a:schemeClr>
              </a:solidFill>
            </a:endParaRPr>
          </a:p>
          <a:p>
            <a:pPr lvl="1"/>
            <a:r>
              <a:rPr lang="en-US" sz="2000" b="1" dirty="0">
                <a:solidFill>
                  <a:schemeClr val="bg1">
                    <a:lumMod val="10000"/>
                  </a:schemeClr>
                </a:solidFill>
              </a:rPr>
              <a:t>Date Dim</a:t>
            </a:r>
            <a:r>
              <a:rPr lang="en-US" sz="2000" dirty="0">
                <a:solidFill>
                  <a:schemeClr val="bg1">
                    <a:lumMod val="10000"/>
                  </a:schemeClr>
                </a:solidFill>
              </a:rPr>
              <a:t>: </a:t>
            </a:r>
            <a:r>
              <a:rPr lang="en-US" sz="1600" dirty="0">
                <a:solidFill>
                  <a:schemeClr val="accent2">
                    <a:lumMod val="25000"/>
                  </a:schemeClr>
                </a:solidFill>
              </a:rPr>
              <a:t>Contains date information for time-based analysis</a:t>
            </a:r>
            <a:r>
              <a:rPr lang="en-US" dirty="0">
                <a:solidFill>
                  <a:schemeClr val="accent2">
                    <a:lumMod val="25000"/>
                  </a:schemeClr>
                </a:solidFill>
              </a:rPr>
              <a:t>.</a:t>
            </a:r>
            <a:endParaRPr lang="en-US" sz="1200" dirty="0">
              <a:solidFill>
                <a:schemeClr val="accent2">
                  <a:lumMod val="25000"/>
                </a:schemeClr>
              </a:solidFill>
            </a:endParaRPr>
          </a:p>
        </p:txBody>
      </p:sp>
    </p:spTree>
    <p:extLst>
      <p:ext uri="{BB962C8B-B14F-4D97-AF65-F5344CB8AC3E}">
        <p14:creationId xmlns:p14="http://schemas.microsoft.com/office/powerpoint/2010/main" val="1506535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667000" y="57150"/>
            <a:ext cx="3261000" cy="7551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chemeClr val="accent2"/>
                </a:solidFill>
                <a:latin typeface="Arial Black" pitchFamily="34" charset="0"/>
              </a:rPr>
              <a:t>F</a:t>
            </a:r>
            <a:r>
              <a:rPr lang="en" sz="3600" b="1" dirty="0">
                <a:solidFill>
                  <a:schemeClr val="accent2"/>
                </a:solidFill>
                <a:latin typeface="Arial Black" pitchFamily="34" charset="0"/>
              </a:rPr>
              <a:t>act stock</a:t>
            </a:r>
            <a:endParaRPr sz="3600" b="1"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143000"/>
            <a:ext cx="7983064" cy="34024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743200" y="38100"/>
            <a:ext cx="3261000" cy="6667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accent2"/>
                </a:solidFill>
                <a:latin typeface="Arial Black" pitchFamily="34" charset="0"/>
              </a:rPr>
              <a:t>Security</a:t>
            </a:r>
            <a:endParaRPr sz="3600"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047750"/>
            <a:ext cx="7543800" cy="3657600"/>
          </a:xfrm>
          <a:prstGeom prst="rect">
            <a:avLst/>
          </a:prstGeom>
        </p:spPr>
      </p:pic>
    </p:spTree>
    <p:extLst>
      <p:ext uri="{BB962C8B-B14F-4D97-AF65-F5344CB8AC3E}">
        <p14:creationId xmlns:p14="http://schemas.microsoft.com/office/powerpoint/2010/main" val="2038813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1"/>
          <p:cNvSpPr txBox="1">
            <a:spLocks noGrp="1"/>
          </p:cNvSpPr>
          <p:nvPr>
            <p:ph type="title"/>
          </p:nvPr>
        </p:nvSpPr>
        <p:spPr>
          <a:xfrm>
            <a:off x="2590800" y="28575"/>
            <a:ext cx="3699600" cy="78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chemeClr val="accent2"/>
                </a:solidFill>
                <a:latin typeface="Arial Black" pitchFamily="34" charset="0"/>
              </a:rPr>
              <a:t>Fact financial </a:t>
            </a:r>
            <a:endParaRPr sz="3600" b="1" dirty="0">
              <a:solidFill>
                <a:schemeClr val="accent2"/>
              </a:solidFill>
              <a:latin typeface="Arial Black"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51" y="895350"/>
            <a:ext cx="8088682" cy="3943349"/>
          </a:xfrm>
          <a:prstGeom prst="rect">
            <a:avLst/>
          </a:prstGeom>
        </p:spPr>
      </p:pic>
    </p:spTree>
    <p:extLst>
      <p:ext uri="{BB962C8B-B14F-4D97-AF65-F5344CB8AC3E}">
        <p14:creationId xmlns:p14="http://schemas.microsoft.com/office/powerpoint/2010/main" val="2767157638"/>
      </p:ext>
    </p:extLst>
  </p:cSld>
  <p:clrMapOvr>
    <a:masterClrMapping/>
  </p:clrMapOvr>
</p:sld>
</file>

<file path=ppt/theme/theme1.xml><?xml version="1.0" encoding="utf-8"?>
<a:theme xmlns:a="http://schemas.openxmlformats.org/drawingml/2006/main" name="Blue Aesthetic Portfolio by Slidesgo">
  <a:themeElements>
    <a:clrScheme name="Simple Light">
      <a:dk1>
        <a:srgbClr val="263857"/>
      </a:dk1>
      <a:lt1>
        <a:srgbClr val="C2D8EC"/>
      </a:lt1>
      <a:dk2>
        <a:srgbClr val="4A6891"/>
      </a:dk2>
      <a:lt2>
        <a:srgbClr val="759FC7"/>
      </a:lt2>
      <a:accent1>
        <a:srgbClr val="E3ECF5"/>
      </a:accent1>
      <a:accent2>
        <a:srgbClr val="FDFEFF"/>
      </a:accent2>
      <a:accent3>
        <a:srgbClr val="FFFFFF"/>
      </a:accent3>
      <a:accent4>
        <a:srgbClr val="FFFFFF"/>
      </a:accent4>
      <a:accent5>
        <a:srgbClr val="FFFFFF"/>
      </a:accent5>
      <a:accent6>
        <a:srgbClr val="FFFFFF"/>
      </a:accent6>
      <a:hlink>
        <a:srgbClr val="2638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3206</TotalTime>
  <Words>498</Words>
  <Application>Microsoft Office PowerPoint</Application>
  <PresentationFormat>On-screen Show (16:9)</PresentationFormat>
  <Paragraphs>98</Paragraphs>
  <Slides>39</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Barlow</vt:lpstr>
      <vt:lpstr>Anaheim</vt:lpstr>
      <vt:lpstr>Arial Black</vt:lpstr>
      <vt:lpstr>Aboreto</vt:lpstr>
      <vt:lpstr>Arial</vt:lpstr>
      <vt:lpstr>Raleway</vt:lpstr>
      <vt:lpstr>Aptos</vt:lpstr>
      <vt:lpstr>Nunito Light</vt:lpstr>
      <vt:lpstr>Blue Aesthetic Portfolio by Slidesgo</vt:lpstr>
      <vt:lpstr>STOCK MARKET ANALYSIS </vt:lpstr>
      <vt:lpstr>PowerPoint Presentation</vt:lpstr>
      <vt:lpstr>PowerPoint Presentation</vt:lpstr>
      <vt:lpstr>PowerPoint Presentation</vt:lpstr>
      <vt:lpstr>Data Collection</vt:lpstr>
      <vt:lpstr>PowerPoint Presentation</vt:lpstr>
      <vt:lpstr>Fact stock</vt:lpstr>
      <vt:lpstr>Security</vt:lpstr>
      <vt:lpstr>Fact financial </vt:lpstr>
      <vt:lpstr>S&amp;P500 Historical Data</vt:lpstr>
      <vt:lpstr>GIO-Fact</vt:lpstr>
      <vt:lpstr>Date Dim</vt:lpstr>
      <vt:lpstr>Data model</vt:lpstr>
      <vt:lpstr>PowerPoint Presentation</vt:lpstr>
      <vt:lpstr>- What are the top five closing prices by sector for each year , along with their corresponding symbols and sectors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AESTHETIC Portfolio</dc:title>
  <dc:creator>Dina</dc:creator>
  <cp:lastModifiedBy>Gehad Abdalhameed</cp:lastModifiedBy>
  <cp:revision>49</cp:revision>
  <dcterms:modified xsi:type="dcterms:W3CDTF">2024-10-18T08:46:56Z</dcterms:modified>
</cp:coreProperties>
</file>